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12" r:id="rId1"/>
  </p:sldMasterIdLst>
  <p:notesMasterIdLst>
    <p:notesMasterId r:id="rId64"/>
  </p:notesMasterIdLst>
  <p:handoutMasterIdLst>
    <p:handoutMasterId r:id="rId65"/>
  </p:handoutMasterIdLst>
  <p:sldIdLst>
    <p:sldId id="256" r:id="rId2"/>
    <p:sldId id="526" r:id="rId3"/>
    <p:sldId id="503" r:id="rId4"/>
    <p:sldId id="551" r:id="rId5"/>
    <p:sldId id="489" r:id="rId6"/>
    <p:sldId id="481" r:id="rId7"/>
    <p:sldId id="484" r:id="rId8"/>
    <p:sldId id="546" r:id="rId9"/>
    <p:sldId id="547" r:id="rId10"/>
    <p:sldId id="485" r:id="rId11"/>
    <p:sldId id="562" r:id="rId12"/>
    <p:sldId id="486" r:id="rId13"/>
    <p:sldId id="532" r:id="rId14"/>
    <p:sldId id="525" r:id="rId15"/>
    <p:sldId id="561" r:id="rId16"/>
    <p:sldId id="492" r:id="rId17"/>
    <p:sldId id="552" r:id="rId18"/>
    <p:sldId id="553" r:id="rId19"/>
    <p:sldId id="563" r:id="rId20"/>
    <p:sldId id="493" r:id="rId21"/>
    <p:sldId id="566" r:id="rId22"/>
    <p:sldId id="565" r:id="rId23"/>
    <p:sldId id="508" r:id="rId24"/>
    <p:sldId id="568" r:id="rId25"/>
    <p:sldId id="567" r:id="rId26"/>
    <p:sldId id="555" r:id="rId27"/>
    <p:sldId id="510" r:id="rId28"/>
    <p:sldId id="512" r:id="rId29"/>
    <p:sldId id="507" r:id="rId30"/>
    <p:sldId id="513" r:id="rId31"/>
    <p:sldId id="534" r:id="rId32"/>
    <p:sldId id="535" r:id="rId33"/>
    <p:sldId id="560" r:id="rId34"/>
    <p:sldId id="536" r:id="rId35"/>
    <p:sldId id="549" r:id="rId36"/>
    <p:sldId id="537" r:id="rId37"/>
    <p:sldId id="538" r:id="rId38"/>
    <p:sldId id="539" r:id="rId39"/>
    <p:sldId id="540" r:id="rId40"/>
    <p:sldId id="541" r:id="rId41"/>
    <p:sldId id="542" r:id="rId42"/>
    <p:sldId id="543" r:id="rId43"/>
    <p:sldId id="557" r:id="rId44"/>
    <p:sldId id="558" r:id="rId45"/>
    <p:sldId id="497" r:id="rId46"/>
    <p:sldId id="570" r:id="rId47"/>
    <p:sldId id="499" r:id="rId48"/>
    <p:sldId id="511" r:id="rId49"/>
    <p:sldId id="514" r:id="rId50"/>
    <p:sldId id="515" r:id="rId51"/>
    <p:sldId id="517" r:id="rId52"/>
    <p:sldId id="522" r:id="rId53"/>
    <p:sldId id="519" r:id="rId54"/>
    <p:sldId id="468" r:id="rId55"/>
    <p:sldId id="438" r:id="rId56"/>
    <p:sldId id="439" r:id="rId57"/>
    <p:sldId id="474" r:id="rId58"/>
    <p:sldId id="440" r:id="rId59"/>
    <p:sldId id="506" r:id="rId60"/>
    <p:sldId id="528" r:id="rId61"/>
    <p:sldId id="509" r:id="rId62"/>
    <p:sldId id="531" r:id="rId63"/>
  </p:sldIdLst>
  <p:sldSz cx="9144000" cy="6858000" type="screen4x3"/>
  <p:notesSz cx="7315200" cy="9601200"/>
  <p:defaultTextStyle>
    <a:defPPr>
      <a:defRPr lang="en-US"/>
    </a:defPPr>
    <a:lvl1pPr algn="r" rtl="0" fontAlgn="base">
      <a:spcBef>
        <a:spcPct val="20000"/>
      </a:spcBef>
      <a:spcAft>
        <a:spcPct val="0"/>
      </a:spcAft>
      <a:buClr>
        <a:srgbClr val="FFFF00"/>
      </a:buClr>
      <a:buSzPct val="80000"/>
      <a:buFont typeface="Wingdings" pitchFamily="2" charset="2"/>
      <a:defRPr sz="2400" kern="1200">
        <a:solidFill>
          <a:schemeClr val="tx1"/>
        </a:solidFill>
        <a:latin typeface="Arial" pitchFamily="34" charset="0"/>
        <a:ea typeface="+mn-ea"/>
        <a:cs typeface="+mn-cs"/>
      </a:defRPr>
    </a:lvl1pPr>
    <a:lvl2pPr marL="457200" algn="r" rtl="0" fontAlgn="base">
      <a:spcBef>
        <a:spcPct val="20000"/>
      </a:spcBef>
      <a:spcAft>
        <a:spcPct val="0"/>
      </a:spcAft>
      <a:buClr>
        <a:srgbClr val="FFFF00"/>
      </a:buClr>
      <a:buSzPct val="80000"/>
      <a:buFont typeface="Wingdings" pitchFamily="2" charset="2"/>
      <a:defRPr sz="2400" kern="1200">
        <a:solidFill>
          <a:schemeClr val="tx1"/>
        </a:solidFill>
        <a:latin typeface="Arial" pitchFamily="34" charset="0"/>
        <a:ea typeface="+mn-ea"/>
        <a:cs typeface="+mn-cs"/>
      </a:defRPr>
    </a:lvl2pPr>
    <a:lvl3pPr marL="914400" algn="r" rtl="0" fontAlgn="base">
      <a:spcBef>
        <a:spcPct val="20000"/>
      </a:spcBef>
      <a:spcAft>
        <a:spcPct val="0"/>
      </a:spcAft>
      <a:buClr>
        <a:srgbClr val="FFFF00"/>
      </a:buClr>
      <a:buSzPct val="80000"/>
      <a:buFont typeface="Wingdings" pitchFamily="2" charset="2"/>
      <a:defRPr sz="2400" kern="1200">
        <a:solidFill>
          <a:schemeClr val="tx1"/>
        </a:solidFill>
        <a:latin typeface="Arial" pitchFamily="34" charset="0"/>
        <a:ea typeface="+mn-ea"/>
        <a:cs typeface="+mn-cs"/>
      </a:defRPr>
    </a:lvl3pPr>
    <a:lvl4pPr marL="1371600" algn="r" rtl="0" fontAlgn="base">
      <a:spcBef>
        <a:spcPct val="20000"/>
      </a:spcBef>
      <a:spcAft>
        <a:spcPct val="0"/>
      </a:spcAft>
      <a:buClr>
        <a:srgbClr val="FFFF00"/>
      </a:buClr>
      <a:buSzPct val="80000"/>
      <a:buFont typeface="Wingdings" pitchFamily="2" charset="2"/>
      <a:defRPr sz="2400" kern="1200">
        <a:solidFill>
          <a:schemeClr val="tx1"/>
        </a:solidFill>
        <a:latin typeface="Arial" pitchFamily="34" charset="0"/>
        <a:ea typeface="+mn-ea"/>
        <a:cs typeface="+mn-cs"/>
      </a:defRPr>
    </a:lvl4pPr>
    <a:lvl5pPr marL="1828800" algn="r" rtl="0" fontAlgn="base">
      <a:spcBef>
        <a:spcPct val="20000"/>
      </a:spcBef>
      <a:spcAft>
        <a:spcPct val="0"/>
      </a:spcAft>
      <a:buClr>
        <a:srgbClr val="FFFF00"/>
      </a:buClr>
      <a:buSzPct val="80000"/>
      <a:buFont typeface="Wingdings" pitchFamily="2" charset="2"/>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uart Henderson" initials="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F0EFE0"/>
    <a:srgbClr val="FF0000"/>
    <a:srgbClr val="003399"/>
    <a:srgbClr val="009799"/>
    <a:srgbClr val="009900"/>
    <a:srgbClr val="CC0000"/>
    <a:srgbClr val="FFFF00"/>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779" autoAdjust="0"/>
    <p:restoredTop sz="95560" autoAdjust="0"/>
  </p:normalViewPr>
  <p:slideViewPr>
    <p:cSldViewPr>
      <p:cViewPr varScale="1">
        <p:scale>
          <a:sx n="70" d="100"/>
          <a:sy n="70" d="100"/>
        </p:scale>
        <p:origin x="-114" y="-10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4908"/>
    </p:cViewPr>
  </p:sorterViewPr>
  <p:notesViewPr>
    <p:cSldViewPr>
      <p:cViewPr varScale="1">
        <p:scale>
          <a:sx n="58" d="100"/>
          <a:sy n="58" d="100"/>
        </p:scale>
        <p:origin x="-1812" y="-7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442C28-BCB3-45A0-A2EE-88DBF566146F}" type="doc">
      <dgm:prSet loTypeId="urn:microsoft.com/office/officeart/2005/8/layout/arrow2" loCatId="process" qsTypeId="urn:microsoft.com/office/officeart/2005/8/quickstyle/simple1" qsCatId="simple" csTypeId="urn:microsoft.com/office/officeart/2005/8/colors/accent0_2" csCatId="mainScheme" phldr="1"/>
      <dgm:spPr/>
      <dgm:t>
        <a:bodyPr/>
        <a:lstStyle/>
        <a:p>
          <a:endParaRPr lang="en-US"/>
        </a:p>
      </dgm:t>
    </dgm:pt>
    <dgm:pt modelId="{D15F40A3-3C45-40CB-A69E-364F80EBA3AC}">
      <dgm:prSet phldrT="[Text]"/>
      <dgm:spPr/>
      <dgm:t>
        <a:bodyPr/>
        <a:lstStyle/>
        <a:p>
          <a:r>
            <a:rPr lang="en-US" dirty="0" smtClean="0"/>
            <a:t>1972: LANSCE</a:t>
          </a:r>
          <a:endParaRPr lang="en-US" dirty="0"/>
        </a:p>
      </dgm:t>
    </dgm:pt>
    <dgm:pt modelId="{89336B74-21A4-4762-BB1B-00339FA9EEDE}" type="parTrans" cxnId="{6D1B0909-AACA-4A47-B669-D1EED9FE333E}">
      <dgm:prSet/>
      <dgm:spPr/>
      <dgm:t>
        <a:bodyPr/>
        <a:lstStyle/>
        <a:p>
          <a:endParaRPr lang="en-US"/>
        </a:p>
      </dgm:t>
    </dgm:pt>
    <dgm:pt modelId="{07A6C94B-C359-492A-9CA3-262AFAEC618D}" type="sibTrans" cxnId="{6D1B0909-AACA-4A47-B669-D1EED9FE333E}">
      <dgm:prSet/>
      <dgm:spPr/>
      <dgm:t>
        <a:bodyPr/>
        <a:lstStyle/>
        <a:p>
          <a:endParaRPr lang="en-US"/>
        </a:p>
      </dgm:t>
    </dgm:pt>
    <dgm:pt modelId="{EAFCDEE8-6DA8-4B1D-B7F1-F0E220A8559E}">
      <dgm:prSet phldrT="[Text]"/>
      <dgm:spPr/>
      <dgm:t>
        <a:bodyPr/>
        <a:lstStyle/>
        <a:p>
          <a:r>
            <a:rPr lang="en-US" dirty="0" smtClean="0"/>
            <a:t>1974: PSI</a:t>
          </a:r>
          <a:endParaRPr lang="en-US" dirty="0"/>
        </a:p>
      </dgm:t>
    </dgm:pt>
    <dgm:pt modelId="{B5BA7FA6-3D37-4E80-8310-AF2E6BD8E059}" type="parTrans" cxnId="{63ADCE7C-9975-4E66-A508-35E8D0660C15}">
      <dgm:prSet/>
      <dgm:spPr/>
      <dgm:t>
        <a:bodyPr/>
        <a:lstStyle/>
        <a:p>
          <a:endParaRPr lang="en-US"/>
        </a:p>
      </dgm:t>
    </dgm:pt>
    <dgm:pt modelId="{E83EF9EC-EBD4-4E1E-B10F-839E18EAF17A}" type="sibTrans" cxnId="{63ADCE7C-9975-4E66-A508-35E8D0660C15}">
      <dgm:prSet/>
      <dgm:spPr/>
      <dgm:t>
        <a:bodyPr/>
        <a:lstStyle/>
        <a:p>
          <a:endParaRPr lang="en-US"/>
        </a:p>
      </dgm:t>
    </dgm:pt>
    <dgm:pt modelId="{B5C324BC-6076-4F16-9FE9-53472E60CC74}">
      <dgm:prSet phldrT="[Text]"/>
      <dgm:spPr/>
      <dgm:t>
        <a:bodyPr/>
        <a:lstStyle/>
        <a:p>
          <a:r>
            <a:rPr lang="en-US" dirty="0" smtClean="0"/>
            <a:t>1985: ISIS</a:t>
          </a:r>
          <a:endParaRPr lang="en-US" dirty="0"/>
        </a:p>
      </dgm:t>
    </dgm:pt>
    <dgm:pt modelId="{09E68A7A-0BCE-4B33-8CC1-6C24F082F17D}" type="parTrans" cxnId="{AF9470EF-A94F-4161-B1C3-9FAF20AA07D7}">
      <dgm:prSet/>
      <dgm:spPr/>
      <dgm:t>
        <a:bodyPr/>
        <a:lstStyle/>
        <a:p>
          <a:endParaRPr lang="en-US"/>
        </a:p>
      </dgm:t>
    </dgm:pt>
    <dgm:pt modelId="{371B142F-3C05-4418-B432-06B4820FB252}" type="sibTrans" cxnId="{AF9470EF-A94F-4161-B1C3-9FAF20AA07D7}">
      <dgm:prSet/>
      <dgm:spPr/>
      <dgm:t>
        <a:bodyPr/>
        <a:lstStyle/>
        <a:p>
          <a:endParaRPr lang="en-US"/>
        </a:p>
      </dgm:t>
    </dgm:pt>
    <dgm:pt modelId="{EE1A8983-00F4-4F08-BCD6-5FA8C23F0657}">
      <dgm:prSet/>
      <dgm:spPr/>
      <dgm:t>
        <a:bodyPr/>
        <a:lstStyle/>
        <a:p>
          <a:r>
            <a:rPr lang="en-US" dirty="0" smtClean="0"/>
            <a:t>1999:Main Injector</a:t>
          </a:r>
          <a:endParaRPr lang="en-US" dirty="0"/>
        </a:p>
      </dgm:t>
    </dgm:pt>
    <dgm:pt modelId="{82ABDE78-BD0F-4102-B84B-1318F65686D8}" type="parTrans" cxnId="{44E50C6E-75F2-4467-8D19-2841852E41E0}">
      <dgm:prSet/>
      <dgm:spPr/>
      <dgm:t>
        <a:bodyPr/>
        <a:lstStyle/>
        <a:p>
          <a:endParaRPr lang="en-US"/>
        </a:p>
      </dgm:t>
    </dgm:pt>
    <dgm:pt modelId="{52E6F4FA-447C-4D37-89DF-CF12CBE9120A}" type="sibTrans" cxnId="{44E50C6E-75F2-4467-8D19-2841852E41E0}">
      <dgm:prSet/>
      <dgm:spPr/>
      <dgm:t>
        <a:bodyPr/>
        <a:lstStyle/>
        <a:p>
          <a:endParaRPr lang="en-US"/>
        </a:p>
      </dgm:t>
    </dgm:pt>
    <dgm:pt modelId="{D1BDC1C3-2F2F-4E98-8D33-F3E97F483607}">
      <dgm:prSet/>
      <dgm:spPr/>
      <dgm:t>
        <a:bodyPr/>
        <a:lstStyle/>
        <a:p>
          <a:r>
            <a:rPr lang="en-US" dirty="0" smtClean="0">
              <a:solidFill>
                <a:schemeClr val="bg1">
                  <a:lumMod val="60000"/>
                  <a:lumOff val="40000"/>
                </a:schemeClr>
              </a:solidFill>
            </a:rPr>
            <a:t>2006: SNS</a:t>
          </a:r>
          <a:endParaRPr lang="en-US" dirty="0">
            <a:solidFill>
              <a:schemeClr val="bg1">
                <a:lumMod val="60000"/>
                <a:lumOff val="40000"/>
              </a:schemeClr>
            </a:solidFill>
          </a:endParaRPr>
        </a:p>
      </dgm:t>
    </dgm:pt>
    <dgm:pt modelId="{3941883E-42BF-466C-968B-05B7D9CCE70E}" type="parTrans" cxnId="{8B2D1684-058D-4331-8862-80AECA553230}">
      <dgm:prSet/>
      <dgm:spPr/>
      <dgm:t>
        <a:bodyPr/>
        <a:lstStyle/>
        <a:p>
          <a:endParaRPr lang="en-US"/>
        </a:p>
      </dgm:t>
    </dgm:pt>
    <dgm:pt modelId="{0C72924B-AC7C-4D3D-882A-AA6CC54AD6CD}" type="sibTrans" cxnId="{8B2D1684-058D-4331-8862-80AECA553230}">
      <dgm:prSet/>
      <dgm:spPr/>
      <dgm:t>
        <a:bodyPr/>
        <a:lstStyle/>
        <a:p>
          <a:endParaRPr lang="en-US"/>
        </a:p>
      </dgm:t>
    </dgm:pt>
    <dgm:pt modelId="{E1FCE57C-6168-482C-A3A2-72DE6D4854E9}">
      <dgm:prSet/>
      <dgm:spPr/>
      <dgm:t>
        <a:bodyPr/>
        <a:lstStyle/>
        <a:p>
          <a:endParaRPr lang="en-US"/>
        </a:p>
      </dgm:t>
    </dgm:pt>
    <dgm:pt modelId="{049F628F-620B-4E0A-A904-7CC1F16C9052}" type="parTrans" cxnId="{C622CDD6-D254-4C80-A194-2893FF2B1251}">
      <dgm:prSet/>
      <dgm:spPr/>
      <dgm:t>
        <a:bodyPr/>
        <a:lstStyle/>
        <a:p>
          <a:endParaRPr lang="en-US"/>
        </a:p>
      </dgm:t>
    </dgm:pt>
    <dgm:pt modelId="{9CF34FD2-D6E5-498B-9581-FEEE1A4D954B}" type="sibTrans" cxnId="{C622CDD6-D254-4C80-A194-2893FF2B1251}">
      <dgm:prSet/>
      <dgm:spPr/>
      <dgm:t>
        <a:bodyPr/>
        <a:lstStyle/>
        <a:p>
          <a:endParaRPr lang="en-US"/>
        </a:p>
      </dgm:t>
    </dgm:pt>
    <dgm:pt modelId="{01FD8C38-DB88-4B03-98FE-62A350D34989}">
      <dgm:prSet/>
      <dgm:spPr/>
      <dgm:t>
        <a:bodyPr/>
        <a:lstStyle/>
        <a:p>
          <a:endParaRPr lang="en-US"/>
        </a:p>
      </dgm:t>
    </dgm:pt>
    <dgm:pt modelId="{5844FEAB-47AC-43B1-9E87-733833C8E110}" type="parTrans" cxnId="{9437A0DF-0977-443E-9DA6-38E6ACFE0A9D}">
      <dgm:prSet/>
      <dgm:spPr/>
      <dgm:t>
        <a:bodyPr/>
        <a:lstStyle/>
        <a:p>
          <a:endParaRPr lang="en-US"/>
        </a:p>
      </dgm:t>
    </dgm:pt>
    <dgm:pt modelId="{C3EDBEBD-BB3D-4031-A626-78E6D5979ADD}" type="sibTrans" cxnId="{9437A0DF-0977-443E-9DA6-38E6ACFE0A9D}">
      <dgm:prSet/>
      <dgm:spPr/>
      <dgm:t>
        <a:bodyPr/>
        <a:lstStyle/>
        <a:p>
          <a:endParaRPr lang="en-US"/>
        </a:p>
      </dgm:t>
    </dgm:pt>
    <dgm:pt modelId="{58266CAE-955A-4E3F-B45F-922191A7C2B6}">
      <dgm:prSet/>
      <dgm:spPr/>
      <dgm:t>
        <a:bodyPr/>
        <a:lstStyle/>
        <a:p>
          <a:endParaRPr lang="en-US"/>
        </a:p>
      </dgm:t>
    </dgm:pt>
    <dgm:pt modelId="{545C9516-09A6-48A9-9E4F-E5AAD140EA04}" type="parTrans" cxnId="{E8E7C250-F824-4A8F-B99E-E9DF3095A1D1}">
      <dgm:prSet/>
      <dgm:spPr/>
      <dgm:t>
        <a:bodyPr/>
        <a:lstStyle/>
        <a:p>
          <a:endParaRPr lang="en-US"/>
        </a:p>
      </dgm:t>
    </dgm:pt>
    <dgm:pt modelId="{01FFD2CC-2542-48A5-AE6E-D5E7ECF0EA48}" type="sibTrans" cxnId="{E8E7C250-F824-4A8F-B99E-E9DF3095A1D1}">
      <dgm:prSet/>
      <dgm:spPr/>
      <dgm:t>
        <a:bodyPr/>
        <a:lstStyle/>
        <a:p>
          <a:endParaRPr lang="en-US"/>
        </a:p>
      </dgm:t>
    </dgm:pt>
    <dgm:pt modelId="{371B0200-F538-4C9B-8762-A2B16CAFAA52}" type="pres">
      <dgm:prSet presAssocID="{AC442C28-BCB3-45A0-A2EE-88DBF566146F}" presName="arrowDiagram" presStyleCnt="0">
        <dgm:presLayoutVars>
          <dgm:chMax val="5"/>
          <dgm:dir/>
          <dgm:resizeHandles val="exact"/>
        </dgm:presLayoutVars>
      </dgm:prSet>
      <dgm:spPr/>
      <dgm:t>
        <a:bodyPr/>
        <a:lstStyle/>
        <a:p>
          <a:endParaRPr lang="en-US"/>
        </a:p>
      </dgm:t>
    </dgm:pt>
    <dgm:pt modelId="{10E3A6AE-090D-48D5-A785-63DEF7CAA36E}" type="pres">
      <dgm:prSet presAssocID="{AC442C28-BCB3-45A0-A2EE-88DBF566146F}" presName="arrow" presStyleLbl="bgShp" presStyleIdx="0" presStyleCnt="1"/>
      <dgm:spPr/>
    </dgm:pt>
    <dgm:pt modelId="{B36499B7-3377-4DBB-AF0A-7819F2978000}" type="pres">
      <dgm:prSet presAssocID="{AC442C28-BCB3-45A0-A2EE-88DBF566146F}" presName="arrowDiagram5" presStyleCnt="0"/>
      <dgm:spPr/>
    </dgm:pt>
    <dgm:pt modelId="{2921B8F3-2791-47F3-809F-4EDD481A35C4}" type="pres">
      <dgm:prSet presAssocID="{D15F40A3-3C45-40CB-A69E-364F80EBA3AC}" presName="bullet5a" presStyleLbl="node1" presStyleIdx="0" presStyleCnt="5"/>
      <dgm:spPr/>
    </dgm:pt>
    <dgm:pt modelId="{05E6136E-6B61-4F63-B4CD-B455F983E43C}" type="pres">
      <dgm:prSet presAssocID="{D15F40A3-3C45-40CB-A69E-364F80EBA3AC}" presName="textBox5a" presStyleLbl="revTx" presStyleIdx="0" presStyleCnt="5" custScaleX="187614" custLinFactNeighborX="56796" custLinFactNeighborY="6777">
        <dgm:presLayoutVars>
          <dgm:bulletEnabled val="1"/>
        </dgm:presLayoutVars>
      </dgm:prSet>
      <dgm:spPr/>
      <dgm:t>
        <a:bodyPr/>
        <a:lstStyle/>
        <a:p>
          <a:endParaRPr lang="en-US"/>
        </a:p>
      </dgm:t>
    </dgm:pt>
    <dgm:pt modelId="{B5D0A0AC-590F-4579-B9BF-6468475669E8}" type="pres">
      <dgm:prSet presAssocID="{EAFCDEE8-6DA8-4B1D-B7F1-F0E220A8559E}" presName="bullet5b" presStyleLbl="node1" presStyleIdx="1" presStyleCnt="5"/>
      <dgm:spPr/>
    </dgm:pt>
    <dgm:pt modelId="{C109665C-7254-4821-8596-66402AF72AB8}" type="pres">
      <dgm:prSet presAssocID="{EAFCDEE8-6DA8-4B1D-B7F1-F0E220A8559E}" presName="textBox5b" presStyleLbl="revTx" presStyleIdx="1" presStyleCnt="5" custScaleX="139176" custScaleY="69205" custLinFactNeighborX="11649">
        <dgm:presLayoutVars>
          <dgm:bulletEnabled val="1"/>
        </dgm:presLayoutVars>
      </dgm:prSet>
      <dgm:spPr/>
      <dgm:t>
        <a:bodyPr/>
        <a:lstStyle/>
        <a:p>
          <a:endParaRPr lang="en-US"/>
        </a:p>
      </dgm:t>
    </dgm:pt>
    <dgm:pt modelId="{2312EAF7-CD90-449B-8B2D-0EFB5C4198B2}" type="pres">
      <dgm:prSet presAssocID="{B5C324BC-6076-4F16-9FE9-53472E60CC74}" presName="bullet5c" presStyleLbl="node1" presStyleIdx="2" presStyleCnt="5"/>
      <dgm:spPr/>
    </dgm:pt>
    <dgm:pt modelId="{D2AEA9D4-99C6-4220-9279-9505F1B0F1BB}" type="pres">
      <dgm:prSet presAssocID="{B5C324BC-6076-4F16-9FE9-53472E60CC74}" presName="textBox5c" presStyleLbl="revTx" presStyleIdx="2" presStyleCnt="5" custScaleX="142621" custScaleY="59821" custLinFactNeighborX="20892" custLinFactNeighborY="-6188">
        <dgm:presLayoutVars>
          <dgm:bulletEnabled val="1"/>
        </dgm:presLayoutVars>
      </dgm:prSet>
      <dgm:spPr/>
      <dgm:t>
        <a:bodyPr/>
        <a:lstStyle/>
        <a:p>
          <a:endParaRPr lang="en-US"/>
        </a:p>
      </dgm:t>
    </dgm:pt>
    <dgm:pt modelId="{FB7FCBAC-5EE4-4194-9752-7E6C6BCD915D}" type="pres">
      <dgm:prSet presAssocID="{EE1A8983-00F4-4F08-BCD6-5FA8C23F0657}" presName="bullet5d" presStyleLbl="node1" presStyleIdx="3" presStyleCnt="5"/>
      <dgm:spPr/>
    </dgm:pt>
    <dgm:pt modelId="{0D6525FB-AF3C-4AC9-9B48-1ED2CFD8D28C}" type="pres">
      <dgm:prSet presAssocID="{EE1A8983-00F4-4F08-BCD6-5FA8C23F0657}" presName="textBox5d" presStyleLbl="revTx" presStyleIdx="3" presStyleCnt="5" custScaleX="102419" custScaleY="66298" custLinFactNeighborY="-1107">
        <dgm:presLayoutVars>
          <dgm:bulletEnabled val="1"/>
        </dgm:presLayoutVars>
      </dgm:prSet>
      <dgm:spPr/>
      <dgm:t>
        <a:bodyPr/>
        <a:lstStyle/>
        <a:p>
          <a:endParaRPr lang="en-US"/>
        </a:p>
      </dgm:t>
    </dgm:pt>
    <dgm:pt modelId="{34D9020F-E72E-4AF4-AD32-9BFBD3BE5E7F}" type="pres">
      <dgm:prSet presAssocID="{D1BDC1C3-2F2F-4E98-8D33-F3E97F483607}" presName="bullet5e" presStyleLbl="node1" presStyleIdx="4" presStyleCnt="5"/>
      <dgm:spPr/>
    </dgm:pt>
    <dgm:pt modelId="{2589EA8B-28B0-42E5-AA17-9319EDCDDC2E}" type="pres">
      <dgm:prSet presAssocID="{D1BDC1C3-2F2F-4E98-8D33-F3E97F483607}" presName="textBox5e" presStyleLbl="revTx" presStyleIdx="4" presStyleCnt="5" custScaleX="93952" custScaleY="82468" custLinFactNeighborX="5040" custLinFactNeighborY="-16147">
        <dgm:presLayoutVars>
          <dgm:bulletEnabled val="1"/>
        </dgm:presLayoutVars>
      </dgm:prSet>
      <dgm:spPr/>
      <dgm:t>
        <a:bodyPr/>
        <a:lstStyle/>
        <a:p>
          <a:endParaRPr lang="en-US"/>
        </a:p>
      </dgm:t>
    </dgm:pt>
  </dgm:ptLst>
  <dgm:cxnLst>
    <dgm:cxn modelId="{6D1B0909-AACA-4A47-B669-D1EED9FE333E}" srcId="{AC442C28-BCB3-45A0-A2EE-88DBF566146F}" destId="{D15F40A3-3C45-40CB-A69E-364F80EBA3AC}" srcOrd="0" destOrd="0" parTransId="{89336B74-21A4-4762-BB1B-00339FA9EEDE}" sibTransId="{07A6C94B-C359-492A-9CA3-262AFAEC618D}"/>
    <dgm:cxn modelId="{5C4E88E2-5B96-4D17-B62F-AEC95F47F2E1}" type="presOf" srcId="{D15F40A3-3C45-40CB-A69E-364F80EBA3AC}" destId="{05E6136E-6B61-4F63-B4CD-B455F983E43C}" srcOrd="0" destOrd="0" presId="urn:microsoft.com/office/officeart/2005/8/layout/arrow2"/>
    <dgm:cxn modelId="{3B4AFD7F-8C20-4F98-8710-BF46547B8AB4}" type="presOf" srcId="{EAFCDEE8-6DA8-4B1D-B7F1-F0E220A8559E}" destId="{C109665C-7254-4821-8596-66402AF72AB8}" srcOrd="0" destOrd="0" presId="urn:microsoft.com/office/officeart/2005/8/layout/arrow2"/>
    <dgm:cxn modelId="{23B310A2-F953-450D-A520-C143AEC79740}" type="presOf" srcId="{AC442C28-BCB3-45A0-A2EE-88DBF566146F}" destId="{371B0200-F538-4C9B-8762-A2B16CAFAA52}" srcOrd="0" destOrd="0" presId="urn:microsoft.com/office/officeart/2005/8/layout/arrow2"/>
    <dgm:cxn modelId="{E8E7C250-F824-4A8F-B99E-E9DF3095A1D1}" srcId="{D1BDC1C3-2F2F-4E98-8D33-F3E97F483607}" destId="{58266CAE-955A-4E3F-B45F-922191A7C2B6}" srcOrd="2" destOrd="0" parTransId="{545C9516-09A6-48A9-9E4F-E5AAD140EA04}" sibTransId="{01FFD2CC-2542-48A5-AE6E-D5E7ECF0EA48}"/>
    <dgm:cxn modelId="{48B1A900-DB4C-4078-89E2-7A6E775E739F}" type="presOf" srcId="{01FD8C38-DB88-4B03-98FE-62A350D34989}" destId="{2589EA8B-28B0-42E5-AA17-9319EDCDDC2E}" srcOrd="0" destOrd="2" presId="urn:microsoft.com/office/officeart/2005/8/layout/arrow2"/>
    <dgm:cxn modelId="{B2C3A4A9-BBA8-4303-83CD-DA48307E93EC}" type="presOf" srcId="{EE1A8983-00F4-4F08-BCD6-5FA8C23F0657}" destId="{0D6525FB-AF3C-4AC9-9B48-1ED2CFD8D28C}" srcOrd="0" destOrd="0" presId="urn:microsoft.com/office/officeart/2005/8/layout/arrow2"/>
    <dgm:cxn modelId="{9437A0DF-0977-443E-9DA6-38E6ACFE0A9D}" srcId="{D1BDC1C3-2F2F-4E98-8D33-F3E97F483607}" destId="{01FD8C38-DB88-4B03-98FE-62A350D34989}" srcOrd="1" destOrd="0" parTransId="{5844FEAB-47AC-43B1-9E87-733833C8E110}" sibTransId="{C3EDBEBD-BB3D-4031-A626-78E6D5979ADD}"/>
    <dgm:cxn modelId="{8B2D1684-058D-4331-8862-80AECA553230}" srcId="{AC442C28-BCB3-45A0-A2EE-88DBF566146F}" destId="{D1BDC1C3-2F2F-4E98-8D33-F3E97F483607}" srcOrd="4" destOrd="0" parTransId="{3941883E-42BF-466C-968B-05B7D9CCE70E}" sibTransId="{0C72924B-AC7C-4D3D-882A-AA6CC54AD6CD}"/>
    <dgm:cxn modelId="{CD1FB22A-0293-4D9A-8A04-E7EB37608B00}" type="presOf" srcId="{D1BDC1C3-2F2F-4E98-8D33-F3E97F483607}" destId="{2589EA8B-28B0-42E5-AA17-9319EDCDDC2E}" srcOrd="0" destOrd="0" presId="urn:microsoft.com/office/officeart/2005/8/layout/arrow2"/>
    <dgm:cxn modelId="{C12E7EAA-1C5D-4DC7-A251-2A5963D9FC43}" type="presOf" srcId="{B5C324BC-6076-4F16-9FE9-53472E60CC74}" destId="{D2AEA9D4-99C6-4220-9279-9505F1B0F1BB}" srcOrd="0" destOrd="0" presId="urn:microsoft.com/office/officeart/2005/8/layout/arrow2"/>
    <dgm:cxn modelId="{AF9470EF-A94F-4161-B1C3-9FAF20AA07D7}" srcId="{AC442C28-BCB3-45A0-A2EE-88DBF566146F}" destId="{B5C324BC-6076-4F16-9FE9-53472E60CC74}" srcOrd="2" destOrd="0" parTransId="{09E68A7A-0BCE-4B33-8CC1-6C24F082F17D}" sibTransId="{371B142F-3C05-4418-B432-06B4820FB252}"/>
    <dgm:cxn modelId="{B90F1922-DECF-4C62-9DC8-87A98E5D20E5}" type="presOf" srcId="{E1FCE57C-6168-482C-A3A2-72DE6D4854E9}" destId="{2589EA8B-28B0-42E5-AA17-9319EDCDDC2E}" srcOrd="0" destOrd="1" presId="urn:microsoft.com/office/officeart/2005/8/layout/arrow2"/>
    <dgm:cxn modelId="{44E50C6E-75F2-4467-8D19-2841852E41E0}" srcId="{AC442C28-BCB3-45A0-A2EE-88DBF566146F}" destId="{EE1A8983-00F4-4F08-BCD6-5FA8C23F0657}" srcOrd="3" destOrd="0" parTransId="{82ABDE78-BD0F-4102-B84B-1318F65686D8}" sibTransId="{52E6F4FA-447C-4D37-89DF-CF12CBE9120A}"/>
    <dgm:cxn modelId="{BE3FBE84-5853-4FDE-81F9-9ADD06D842B6}" type="presOf" srcId="{58266CAE-955A-4E3F-B45F-922191A7C2B6}" destId="{2589EA8B-28B0-42E5-AA17-9319EDCDDC2E}" srcOrd="0" destOrd="3" presId="urn:microsoft.com/office/officeart/2005/8/layout/arrow2"/>
    <dgm:cxn modelId="{C622CDD6-D254-4C80-A194-2893FF2B1251}" srcId="{D1BDC1C3-2F2F-4E98-8D33-F3E97F483607}" destId="{E1FCE57C-6168-482C-A3A2-72DE6D4854E9}" srcOrd="0" destOrd="0" parTransId="{049F628F-620B-4E0A-A904-7CC1F16C9052}" sibTransId="{9CF34FD2-D6E5-498B-9581-FEEE1A4D954B}"/>
    <dgm:cxn modelId="{63ADCE7C-9975-4E66-A508-35E8D0660C15}" srcId="{AC442C28-BCB3-45A0-A2EE-88DBF566146F}" destId="{EAFCDEE8-6DA8-4B1D-B7F1-F0E220A8559E}" srcOrd="1" destOrd="0" parTransId="{B5BA7FA6-3D37-4E80-8310-AF2E6BD8E059}" sibTransId="{E83EF9EC-EBD4-4E1E-B10F-839E18EAF17A}"/>
    <dgm:cxn modelId="{51C49EE7-E245-4DF0-A55E-464416166399}" type="presParOf" srcId="{371B0200-F538-4C9B-8762-A2B16CAFAA52}" destId="{10E3A6AE-090D-48D5-A785-63DEF7CAA36E}" srcOrd="0" destOrd="0" presId="urn:microsoft.com/office/officeart/2005/8/layout/arrow2"/>
    <dgm:cxn modelId="{A4A748BB-9FFB-4896-AAA6-09556A6FE17B}" type="presParOf" srcId="{371B0200-F538-4C9B-8762-A2B16CAFAA52}" destId="{B36499B7-3377-4DBB-AF0A-7819F2978000}" srcOrd="1" destOrd="0" presId="urn:microsoft.com/office/officeart/2005/8/layout/arrow2"/>
    <dgm:cxn modelId="{2179EE22-99FF-44C0-A94C-4F73775FC6AC}" type="presParOf" srcId="{B36499B7-3377-4DBB-AF0A-7819F2978000}" destId="{2921B8F3-2791-47F3-809F-4EDD481A35C4}" srcOrd="0" destOrd="0" presId="urn:microsoft.com/office/officeart/2005/8/layout/arrow2"/>
    <dgm:cxn modelId="{A0344084-35B9-4B00-ABB4-2AA974433C63}" type="presParOf" srcId="{B36499B7-3377-4DBB-AF0A-7819F2978000}" destId="{05E6136E-6B61-4F63-B4CD-B455F983E43C}" srcOrd="1" destOrd="0" presId="urn:microsoft.com/office/officeart/2005/8/layout/arrow2"/>
    <dgm:cxn modelId="{EC321EDC-2DB8-4C31-BF6E-ADD4FB6FD701}" type="presParOf" srcId="{B36499B7-3377-4DBB-AF0A-7819F2978000}" destId="{B5D0A0AC-590F-4579-B9BF-6468475669E8}" srcOrd="2" destOrd="0" presId="urn:microsoft.com/office/officeart/2005/8/layout/arrow2"/>
    <dgm:cxn modelId="{888BE406-C1C7-43A7-BA85-0EE877D11FC2}" type="presParOf" srcId="{B36499B7-3377-4DBB-AF0A-7819F2978000}" destId="{C109665C-7254-4821-8596-66402AF72AB8}" srcOrd="3" destOrd="0" presId="urn:microsoft.com/office/officeart/2005/8/layout/arrow2"/>
    <dgm:cxn modelId="{D2B3E5C9-289B-4B3E-B464-CEFD2F3CC46A}" type="presParOf" srcId="{B36499B7-3377-4DBB-AF0A-7819F2978000}" destId="{2312EAF7-CD90-449B-8B2D-0EFB5C4198B2}" srcOrd="4" destOrd="0" presId="urn:microsoft.com/office/officeart/2005/8/layout/arrow2"/>
    <dgm:cxn modelId="{FD5B4B28-6640-48D4-8C7D-38148DF23A52}" type="presParOf" srcId="{B36499B7-3377-4DBB-AF0A-7819F2978000}" destId="{D2AEA9D4-99C6-4220-9279-9505F1B0F1BB}" srcOrd="5" destOrd="0" presId="urn:microsoft.com/office/officeart/2005/8/layout/arrow2"/>
    <dgm:cxn modelId="{0B8BB34C-144F-4662-B314-3DDC10C37ADD}" type="presParOf" srcId="{B36499B7-3377-4DBB-AF0A-7819F2978000}" destId="{FB7FCBAC-5EE4-4194-9752-7E6C6BCD915D}" srcOrd="6" destOrd="0" presId="urn:microsoft.com/office/officeart/2005/8/layout/arrow2"/>
    <dgm:cxn modelId="{09563522-C981-4CA7-B0B2-7BEBFA001ACF}" type="presParOf" srcId="{B36499B7-3377-4DBB-AF0A-7819F2978000}" destId="{0D6525FB-AF3C-4AC9-9B48-1ED2CFD8D28C}" srcOrd="7" destOrd="0" presId="urn:microsoft.com/office/officeart/2005/8/layout/arrow2"/>
    <dgm:cxn modelId="{D011D706-50A9-4DC0-96AE-BFFB1A870DFB}" type="presParOf" srcId="{B36499B7-3377-4DBB-AF0A-7819F2978000}" destId="{34D9020F-E72E-4AF4-AD32-9BFBD3BE5E7F}" srcOrd="8" destOrd="0" presId="urn:microsoft.com/office/officeart/2005/8/layout/arrow2"/>
    <dgm:cxn modelId="{1640FFCB-CEEB-4F33-BADB-FA9777ADE6F8}" type="presParOf" srcId="{B36499B7-3377-4DBB-AF0A-7819F2978000}" destId="{2589EA8B-28B0-42E5-AA17-9319EDCDDC2E}"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42E61E4E-3529-4282-B921-502D47CFC867}" type="datetimeFigureOut">
              <a:rPr lang="en-US" smtClean="0"/>
              <a:pPr/>
              <a:t>6/11/2012</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891D43BB-E798-4496-995C-0C46563F24CC}" type="slidenum">
              <a:rPr lang="en-US" smtClean="0"/>
              <a:pPr/>
              <a:t>‹#›</a:t>
            </a:fld>
            <a:endParaRPr lang="en-US"/>
          </a:p>
        </p:txBody>
      </p:sp>
    </p:spTree>
    <p:extLst>
      <p:ext uri="{BB962C8B-B14F-4D97-AF65-F5344CB8AC3E}">
        <p14:creationId xmlns:p14="http://schemas.microsoft.com/office/powerpoint/2010/main" val="1805673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7298"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algn="l">
              <a:defRPr sz="1200">
                <a:latin typeface="Arial" charset="0"/>
              </a:defRPr>
            </a:lvl1pPr>
          </a:lstStyle>
          <a:p>
            <a:pPr>
              <a:defRPr/>
            </a:pPr>
            <a:endParaRPr lang="en-US"/>
          </a:p>
        </p:txBody>
      </p:sp>
      <p:sp>
        <p:nvSpPr>
          <p:cNvPr id="567299" name="Rectangle 3"/>
          <p:cNvSpPr>
            <a:spLocks noGrp="1" noChangeArrowheads="1"/>
          </p:cNvSpPr>
          <p:nvPr>
            <p:ph type="dt" idx="1"/>
          </p:nvPr>
        </p:nvSpPr>
        <p:spPr bwMode="auto">
          <a:xfrm>
            <a:off x="4145280" y="0"/>
            <a:ext cx="3169920" cy="480060"/>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a:defRPr sz="1200">
                <a:latin typeface="Arial" charset="0"/>
              </a:defRPr>
            </a:lvl1pPr>
          </a:lstStyle>
          <a:p>
            <a:pPr>
              <a:defRPr/>
            </a:pPr>
            <a:endParaRPr lang="en-US"/>
          </a:p>
        </p:txBody>
      </p:sp>
      <p:sp>
        <p:nvSpPr>
          <p:cNvPr id="19460"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p:spPr>
      </p:sp>
      <p:sp>
        <p:nvSpPr>
          <p:cNvPr id="567301" name="Rectangle 5"/>
          <p:cNvSpPr>
            <a:spLocks noGrp="1" noChangeArrowheads="1"/>
          </p:cNvSpPr>
          <p:nvPr>
            <p:ph type="body" sz="quarter" idx="3"/>
          </p:nvPr>
        </p:nvSpPr>
        <p:spPr bwMode="auto">
          <a:xfrm>
            <a:off x="975360" y="4560570"/>
            <a:ext cx="5364480" cy="4320540"/>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67302" name="Rectangle 6"/>
          <p:cNvSpPr>
            <a:spLocks noGrp="1" noChangeArrowheads="1"/>
          </p:cNvSpPr>
          <p:nvPr>
            <p:ph type="ftr" sz="quarter" idx="4"/>
          </p:nvPr>
        </p:nvSpPr>
        <p:spPr bwMode="auto">
          <a:xfrm>
            <a:off x="0" y="9121140"/>
            <a:ext cx="3169920" cy="480060"/>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algn="l">
              <a:defRPr sz="1200">
                <a:latin typeface="Arial" charset="0"/>
              </a:defRPr>
            </a:lvl1pPr>
          </a:lstStyle>
          <a:p>
            <a:pPr>
              <a:defRPr/>
            </a:pPr>
            <a:endParaRPr lang="en-US"/>
          </a:p>
        </p:txBody>
      </p:sp>
      <p:sp>
        <p:nvSpPr>
          <p:cNvPr id="567303" name="Rectangle 7"/>
          <p:cNvSpPr>
            <a:spLocks noGrp="1" noChangeArrowheads="1"/>
          </p:cNvSpPr>
          <p:nvPr>
            <p:ph type="sldNum" sz="quarter" idx="5"/>
          </p:nvPr>
        </p:nvSpPr>
        <p:spPr bwMode="auto">
          <a:xfrm>
            <a:off x="4145280" y="9121140"/>
            <a:ext cx="3169920" cy="480060"/>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a:defRPr sz="1200">
                <a:latin typeface="Arial" charset="0"/>
              </a:defRPr>
            </a:lvl1pPr>
          </a:lstStyle>
          <a:p>
            <a:pPr>
              <a:defRPr/>
            </a:pPr>
            <a:fld id="{48AB6940-5DEE-4457-8F25-D8B18619C3A0}" type="slidenum">
              <a:rPr lang="en-US"/>
              <a:pPr>
                <a:defRPr/>
              </a:pPr>
              <a:t>‹#›</a:t>
            </a:fld>
            <a:endParaRPr lang="en-US"/>
          </a:p>
        </p:txBody>
      </p:sp>
    </p:spTree>
    <p:extLst>
      <p:ext uri="{BB962C8B-B14F-4D97-AF65-F5344CB8AC3E}">
        <p14:creationId xmlns:p14="http://schemas.microsoft.com/office/powerpoint/2010/main" val="4079087325"/>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r>
              <a:rPr lang="en-US" dirty="0" smtClean="0"/>
              <a:t>The</a:t>
            </a:r>
            <a:r>
              <a:rPr lang="en-US" baseline="0" dirty="0" smtClean="0"/>
              <a:t> last 10 years or so</a:t>
            </a:r>
            <a:r>
              <a:rPr lang="en-US" dirty="0" smtClean="0"/>
              <a:t> have been a</a:t>
            </a:r>
            <a:r>
              <a:rPr lang="en-US" baseline="0" dirty="0" smtClean="0"/>
              <a:t> remarkably productive, exciting and satisfying period in the field of high-power proton accelerators.  We have seen the construction, commissioning and initial operation of two billion dollar-class, MW-class proton accelerator facilities: the SNS at Oak Ridge, and J-PARC in Japan.  Those accelerators built upon the experience at facilities that have now been in operation for two to three decades.  As we think about and design tomorrow’s multi-MW accelerators it is natural to ask what we’ve learned from these present-generation MW-class facilities.  That is the subject of this talk.  </a:t>
            </a:r>
          </a:p>
          <a:p>
            <a:endParaRPr lang="en-US" baseline="0" dirty="0" smtClean="0"/>
          </a:p>
          <a:p>
            <a:r>
              <a:rPr lang="en-US" baseline="0" dirty="0" smtClean="0"/>
              <a:t>need to incorporate the experience of these present-generation proton accelerators.  I’d like to describe the experience of these recently commissioned facilities and explore the prospects for taking the next step in proton beam power.</a:t>
            </a:r>
            <a:endParaRPr lang="en-US" dirty="0" smtClean="0"/>
          </a:p>
        </p:txBody>
      </p:sp>
      <p:sp>
        <p:nvSpPr>
          <p:cNvPr id="20484" name="Slide Number Placeholder 3"/>
          <p:cNvSpPr>
            <a:spLocks noGrp="1"/>
          </p:cNvSpPr>
          <p:nvPr>
            <p:ph type="sldNum" sz="quarter" idx="5"/>
          </p:nvPr>
        </p:nvSpPr>
        <p:spPr>
          <a:noFill/>
        </p:spPr>
        <p:txBody>
          <a:bodyPr/>
          <a:lstStyle/>
          <a:p>
            <a:fld id="{BF4E3DB6-6503-41B6-9A16-B088A87C1C72}" type="slidenum">
              <a:rPr lang="en-US" smtClean="0">
                <a:latin typeface="Arial" pitchFamily="34" charset="0"/>
              </a:rPr>
              <a:pPr/>
              <a:t>1</a:t>
            </a:fld>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895" eaLnBrk="0" hangingPunct="0">
              <a:defRPr>
                <a:solidFill>
                  <a:schemeClr val="tx1"/>
                </a:solidFill>
                <a:latin typeface="Arial" pitchFamily="34" charset="0"/>
                <a:ea typeface="ＭＳ Ｐゴシック" pitchFamily="34" charset="-128"/>
              </a:defRPr>
            </a:lvl1pPr>
            <a:lvl2pPr marL="770690" indent="-296419" defTabSz="946895" eaLnBrk="0" hangingPunct="0">
              <a:defRPr>
                <a:solidFill>
                  <a:schemeClr val="tx1"/>
                </a:solidFill>
                <a:latin typeface="Arial" pitchFamily="34" charset="0"/>
                <a:ea typeface="ＭＳ Ｐゴシック" pitchFamily="34" charset="-128"/>
              </a:defRPr>
            </a:lvl2pPr>
            <a:lvl3pPr marL="1185677" indent="-237135" defTabSz="946895" eaLnBrk="0" hangingPunct="0">
              <a:defRPr>
                <a:solidFill>
                  <a:schemeClr val="tx1"/>
                </a:solidFill>
                <a:latin typeface="Arial" pitchFamily="34" charset="0"/>
                <a:ea typeface="ＭＳ Ｐゴシック" pitchFamily="34" charset="-128"/>
              </a:defRPr>
            </a:lvl3pPr>
            <a:lvl4pPr marL="1659948" indent="-237135" defTabSz="946895" eaLnBrk="0" hangingPunct="0">
              <a:defRPr>
                <a:solidFill>
                  <a:schemeClr val="tx1"/>
                </a:solidFill>
                <a:latin typeface="Arial" pitchFamily="34" charset="0"/>
                <a:ea typeface="ＭＳ Ｐゴシック" pitchFamily="34" charset="-128"/>
              </a:defRPr>
            </a:lvl4pPr>
            <a:lvl5pPr marL="2134218" indent="-237135" defTabSz="946895" eaLnBrk="0" hangingPunct="0">
              <a:defRPr>
                <a:solidFill>
                  <a:schemeClr val="tx1"/>
                </a:solidFill>
                <a:latin typeface="Arial" pitchFamily="34" charset="0"/>
                <a:ea typeface="ＭＳ Ｐゴシック" pitchFamily="34" charset="-128"/>
              </a:defRPr>
            </a:lvl5pPr>
            <a:lvl6pPr marL="2608490" indent="-237135" defTabSz="946895" eaLnBrk="0" fontAlgn="base" hangingPunct="0">
              <a:spcBef>
                <a:spcPct val="0"/>
              </a:spcBef>
              <a:spcAft>
                <a:spcPct val="0"/>
              </a:spcAft>
              <a:defRPr>
                <a:solidFill>
                  <a:schemeClr val="tx1"/>
                </a:solidFill>
                <a:latin typeface="Arial" pitchFamily="34" charset="0"/>
                <a:ea typeface="ＭＳ Ｐゴシック" pitchFamily="34" charset="-128"/>
              </a:defRPr>
            </a:lvl6pPr>
            <a:lvl7pPr marL="3082760" indent="-237135" defTabSz="946895" eaLnBrk="0" fontAlgn="base" hangingPunct="0">
              <a:spcBef>
                <a:spcPct val="0"/>
              </a:spcBef>
              <a:spcAft>
                <a:spcPct val="0"/>
              </a:spcAft>
              <a:defRPr>
                <a:solidFill>
                  <a:schemeClr val="tx1"/>
                </a:solidFill>
                <a:latin typeface="Arial" pitchFamily="34" charset="0"/>
                <a:ea typeface="ＭＳ Ｐゴシック" pitchFamily="34" charset="-128"/>
              </a:defRPr>
            </a:lvl7pPr>
            <a:lvl8pPr marL="3557031" indent="-237135" defTabSz="946895" eaLnBrk="0" fontAlgn="base" hangingPunct="0">
              <a:spcBef>
                <a:spcPct val="0"/>
              </a:spcBef>
              <a:spcAft>
                <a:spcPct val="0"/>
              </a:spcAft>
              <a:defRPr>
                <a:solidFill>
                  <a:schemeClr val="tx1"/>
                </a:solidFill>
                <a:latin typeface="Arial" pitchFamily="34" charset="0"/>
                <a:ea typeface="ＭＳ Ｐゴシック" pitchFamily="34" charset="-128"/>
              </a:defRPr>
            </a:lvl8pPr>
            <a:lvl9pPr marL="4031301" indent="-237135" defTabSz="94689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C5667FA-57F6-401C-82D8-9996602DA813}" type="slidenum">
              <a:rPr lang="en-US" smtClean="0"/>
              <a:pPr eaLnBrk="1" hangingPunct="1"/>
              <a:t>24</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895" eaLnBrk="0" hangingPunct="0">
              <a:defRPr>
                <a:solidFill>
                  <a:schemeClr val="tx1"/>
                </a:solidFill>
                <a:latin typeface="Arial" pitchFamily="34" charset="0"/>
                <a:ea typeface="ＭＳ Ｐゴシック" pitchFamily="34" charset="-128"/>
              </a:defRPr>
            </a:lvl1pPr>
            <a:lvl2pPr marL="770690" indent="-296419" defTabSz="946895" eaLnBrk="0" hangingPunct="0">
              <a:defRPr>
                <a:solidFill>
                  <a:schemeClr val="tx1"/>
                </a:solidFill>
                <a:latin typeface="Arial" pitchFamily="34" charset="0"/>
                <a:ea typeface="ＭＳ Ｐゴシック" pitchFamily="34" charset="-128"/>
              </a:defRPr>
            </a:lvl2pPr>
            <a:lvl3pPr marL="1185677" indent="-237135" defTabSz="946895" eaLnBrk="0" hangingPunct="0">
              <a:defRPr>
                <a:solidFill>
                  <a:schemeClr val="tx1"/>
                </a:solidFill>
                <a:latin typeface="Arial" pitchFamily="34" charset="0"/>
                <a:ea typeface="ＭＳ Ｐゴシック" pitchFamily="34" charset="-128"/>
              </a:defRPr>
            </a:lvl3pPr>
            <a:lvl4pPr marL="1659948" indent="-237135" defTabSz="946895" eaLnBrk="0" hangingPunct="0">
              <a:defRPr>
                <a:solidFill>
                  <a:schemeClr val="tx1"/>
                </a:solidFill>
                <a:latin typeface="Arial" pitchFamily="34" charset="0"/>
                <a:ea typeface="ＭＳ Ｐゴシック" pitchFamily="34" charset="-128"/>
              </a:defRPr>
            </a:lvl4pPr>
            <a:lvl5pPr marL="2134218" indent="-237135" defTabSz="946895" eaLnBrk="0" hangingPunct="0">
              <a:defRPr>
                <a:solidFill>
                  <a:schemeClr val="tx1"/>
                </a:solidFill>
                <a:latin typeface="Arial" pitchFamily="34" charset="0"/>
                <a:ea typeface="ＭＳ Ｐゴシック" pitchFamily="34" charset="-128"/>
              </a:defRPr>
            </a:lvl5pPr>
            <a:lvl6pPr marL="2608490" indent="-237135" defTabSz="946895" eaLnBrk="0" fontAlgn="base" hangingPunct="0">
              <a:spcBef>
                <a:spcPct val="0"/>
              </a:spcBef>
              <a:spcAft>
                <a:spcPct val="0"/>
              </a:spcAft>
              <a:defRPr>
                <a:solidFill>
                  <a:schemeClr val="tx1"/>
                </a:solidFill>
                <a:latin typeface="Arial" pitchFamily="34" charset="0"/>
                <a:ea typeface="ＭＳ Ｐゴシック" pitchFamily="34" charset="-128"/>
              </a:defRPr>
            </a:lvl6pPr>
            <a:lvl7pPr marL="3082760" indent="-237135" defTabSz="946895" eaLnBrk="0" fontAlgn="base" hangingPunct="0">
              <a:spcBef>
                <a:spcPct val="0"/>
              </a:spcBef>
              <a:spcAft>
                <a:spcPct val="0"/>
              </a:spcAft>
              <a:defRPr>
                <a:solidFill>
                  <a:schemeClr val="tx1"/>
                </a:solidFill>
                <a:latin typeface="Arial" pitchFamily="34" charset="0"/>
                <a:ea typeface="ＭＳ Ｐゴシック" pitchFamily="34" charset="-128"/>
              </a:defRPr>
            </a:lvl7pPr>
            <a:lvl8pPr marL="3557031" indent="-237135" defTabSz="946895" eaLnBrk="0" fontAlgn="base" hangingPunct="0">
              <a:spcBef>
                <a:spcPct val="0"/>
              </a:spcBef>
              <a:spcAft>
                <a:spcPct val="0"/>
              </a:spcAft>
              <a:defRPr>
                <a:solidFill>
                  <a:schemeClr val="tx1"/>
                </a:solidFill>
                <a:latin typeface="Arial" pitchFamily="34" charset="0"/>
                <a:ea typeface="ＭＳ Ｐゴシック" pitchFamily="34" charset="-128"/>
              </a:defRPr>
            </a:lvl8pPr>
            <a:lvl9pPr marL="4031301" indent="-237135" defTabSz="94689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C5667FA-57F6-401C-82D8-9996602DA813}" type="slidenum">
              <a:rPr lang="en-US" smtClean="0"/>
              <a:pPr eaLnBrk="1" hangingPunct="1"/>
              <a:t>25</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38969D-F53A-4FB8-A6E6-EA50DD95E3AF}" type="slidenum">
              <a:rPr lang="en-US"/>
              <a:pPr/>
              <a:t>35</a:t>
            </a:fld>
            <a:endParaRPr 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defRPr>
            </a:lvl1pPr>
            <a:lvl2pPr marL="777284" indent="-298955" eaLnBrk="0" hangingPunct="0">
              <a:defRPr sz="2500">
                <a:solidFill>
                  <a:schemeClr val="tx1"/>
                </a:solidFill>
                <a:latin typeface="Arial" charset="0"/>
              </a:defRPr>
            </a:lvl2pPr>
            <a:lvl3pPr marL="1195820" indent="-239164" eaLnBrk="0" hangingPunct="0">
              <a:defRPr sz="2500">
                <a:solidFill>
                  <a:schemeClr val="tx1"/>
                </a:solidFill>
                <a:latin typeface="Arial" charset="0"/>
              </a:defRPr>
            </a:lvl3pPr>
            <a:lvl4pPr marL="1674148" indent="-239164" eaLnBrk="0" hangingPunct="0">
              <a:defRPr sz="2500">
                <a:solidFill>
                  <a:schemeClr val="tx1"/>
                </a:solidFill>
                <a:latin typeface="Arial" charset="0"/>
              </a:defRPr>
            </a:lvl4pPr>
            <a:lvl5pPr marL="2152477" indent="-239164" eaLnBrk="0" hangingPunct="0">
              <a:defRPr sz="2500">
                <a:solidFill>
                  <a:schemeClr val="tx1"/>
                </a:solidFill>
                <a:latin typeface="Arial" charset="0"/>
              </a:defRPr>
            </a:lvl5pPr>
            <a:lvl6pPr marL="2630805" indent="-239164" eaLnBrk="0" fontAlgn="base" hangingPunct="0">
              <a:spcBef>
                <a:spcPct val="0"/>
              </a:spcBef>
              <a:spcAft>
                <a:spcPct val="0"/>
              </a:spcAft>
              <a:defRPr sz="2500">
                <a:solidFill>
                  <a:schemeClr val="tx1"/>
                </a:solidFill>
                <a:latin typeface="Arial" charset="0"/>
              </a:defRPr>
            </a:lvl6pPr>
            <a:lvl7pPr marL="3109132" indent="-239164" eaLnBrk="0" fontAlgn="base" hangingPunct="0">
              <a:spcBef>
                <a:spcPct val="0"/>
              </a:spcBef>
              <a:spcAft>
                <a:spcPct val="0"/>
              </a:spcAft>
              <a:defRPr sz="2500">
                <a:solidFill>
                  <a:schemeClr val="tx1"/>
                </a:solidFill>
                <a:latin typeface="Arial" charset="0"/>
              </a:defRPr>
            </a:lvl7pPr>
            <a:lvl8pPr marL="3587460" indent="-239164" eaLnBrk="0" fontAlgn="base" hangingPunct="0">
              <a:spcBef>
                <a:spcPct val="0"/>
              </a:spcBef>
              <a:spcAft>
                <a:spcPct val="0"/>
              </a:spcAft>
              <a:defRPr sz="2500">
                <a:solidFill>
                  <a:schemeClr val="tx1"/>
                </a:solidFill>
                <a:latin typeface="Arial" charset="0"/>
              </a:defRPr>
            </a:lvl8pPr>
            <a:lvl9pPr marL="4065788" indent="-239164" eaLnBrk="0" fontAlgn="base" hangingPunct="0">
              <a:spcBef>
                <a:spcPct val="0"/>
              </a:spcBef>
              <a:spcAft>
                <a:spcPct val="0"/>
              </a:spcAft>
              <a:defRPr sz="2500">
                <a:solidFill>
                  <a:schemeClr val="tx1"/>
                </a:solidFill>
                <a:latin typeface="Arial" charset="0"/>
              </a:defRPr>
            </a:lvl9pPr>
          </a:lstStyle>
          <a:p>
            <a:pPr eaLnBrk="1" hangingPunct="1"/>
            <a:fld id="{548E0A5F-638F-4ADD-98E0-22E67B1EA0BF}" type="slidenum">
              <a:rPr lang="en-US" sz="1300"/>
              <a:pPr eaLnBrk="1" hangingPunct="1"/>
              <a:t>37</a:t>
            </a:fld>
            <a:endParaRPr lang="en-US" sz="1300"/>
          </a:p>
        </p:txBody>
      </p:sp>
      <p:sp>
        <p:nvSpPr>
          <p:cNvPr id="60419" name="Slide Image Placeholder 1"/>
          <p:cNvSpPr>
            <a:spLocks noGrp="1" noRot="1" noChangeAspect="1" noTextEdit="1"/>
          </p:cNvSpPr>
          <p:nvPr>
            <p:ph type="sldImg"/>
          </p:nvPr>
        </p:nvSpPr>
        <p:spPr>
          <a:ln/>
        </p:spPr>
      </p:sp>
      <p:sp>
        <p:nvSpPr>
          <p:cNvPr id="60420" name="Notes Placeholder 2"/>
          <p:cNvSpPr>
            <a:spLocks noGrp="1"/>
          </p:cNvSpPr>
          <p:nvPr>
            <p:ph type="body" idx="1"/>
          </p:nvPr>
        </p:nvSpPr>
        <p:spPr>
          <a:xfrm>
            <a:off x="974690" y="4561232"/>
            <a:ext cx="5365820" cy="432020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60421" name="Slide Number Placeholder 3"/>
          <p:cNvSpPr txBox="1">
            <a:spLocks noGrp="1"/>
          </p:cNvSpPr>
          <p:nvPr/>
        </p:nvSpPr>
        <p:spPr bwMode="auto">
          <a:xfrm>
            <a:off x="4144946" y="9120810"/>
            <a:ext cx="3170255" cy="480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1" tIns="48325" rIns="96651" bIns="48325" anchor="b"/>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eaLnBrk="1" hangingPunct="1">
              <a:spcBef>
                <a:spcPct val="20000"/>
              </a:spcBef>
              <a:buClr>
                <a:srgbClr val="FFFF00"/>
              </a:buClr>
              <a:buSzPct val="80000"/>
              <a:buFont typeface="Wingdings" pitchFamily="2" charset="2"/>
              <a:buNone/>
            </a:pPr>
            <a:fld id="{38699B87-961C-4062-8D48-56BB5DC945F8}" type="slidenum">
              <a:rPr lang="en-US" sz="1300">
                <a:ea typeface="ＭＳ Ｐゴシック" pitchFamily="34" charset="-128"/>
              </a:rPr>
              <a:pPr algn="r" eaLnBrk="1" hangingPunct="1">
                <a:spcBef>
                  <a:spcPct val="20000"/>
                </a:spcBef>
                <a:buClr>
                  <a:srgbClr val="FFFF00"/>
                </a:buClr>
                <a:buSzPct val="80000"/>
                <a:buFont typeface="Wingdings" pitchFamily="2" charset="2"/>
                <a:buNone/>
              </a:pPr>
              <a:t>37</a:t>
            </a:fld>
            <a:endParaRPr lang="en-US" sz="130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pic>
        <p:nvPicPr>
          <p:cNvPr id="3" name="Picture 25"/>
          <p:cNvPicPr>
            <a:picLocks noChangeAspect="1" noChangeArrowheads="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lgn="l">
              <a:spcBef>
                <a:spcPct val="0"/>
              </a:spcBef>
              <a:buClrTx/>
              <a:buSzTx/>
              <a:buFontTx/>
              <a:buNone/>
              <a:defRPr/>
            </a:pPr>
            <a:endParaRPr lang="en-US">
              <a:latin typeface="Arial Narrow" pitchFamily="34" charset="0"/>
            </a:endParaRPr>
          </a:p>
        </p:txBody>
      </p:sp>
      <p:sp>
        <p:nvSpPr>
          <p:cNvPr id="537614" name="Rectangle 14"/>
          <p:cNvSpPr>
            <a:spLocks noGrp="1" noChangeArrowheads="1"/>
          </p:cNvSpPr>
          <p:nvPr>
            <p:ph type="ctrTitle"/>
          </p:nvPr>
        </p:nvSpPr>
        <p:spPr>
          <a:xfrm>
            <a:off x="1219200" y="1600200"/>
            <a:ext cx="7772400" cy="1143000"/>
          </a:xfrm>
        </p:spPr>
        <p:txBody>
          <a:bodyPr anchor="b"/>
          <a:lstStyle>
            <a:lvl1pPr algn="r">
              <a:defRPr sz="4000"/>
            </a:lvl1p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a:ln/>
        </p:spPr>
        <p:txBody>
          <a:bodyPr/>
          <a:lstStyle>
            <a:lvl1pPr>
              <a:defRPr/>
            </a:lvl1pPr>
          </a:lstStyle>
          <a:p>
            <a:pPr>
              <a:defRPr/>
            </a:pPr>
            <a:r>
              <a:rPr lang="en-US" smtClean="0"/>
              <a:t>S. Henderson, AAC 2012, June 11, 2012</a:t>
            </a:r>
            <a:endParaRPr lang="en-US"/>
          </a:p>
        </p:txBody>
      </p:sp>
      <p:sp>
        <p:nvSpPr>
          <p:cNvPr id="5" name="Rectangle 17"/>
          <p:cNvSpPr>
            <a:spLocks noGrp="1" noChangeArrowheads="1"/>
          </p:cNvSpPr>
          <p:nvPr>
            <p:ph type="sldNum" sz="quarter" idx="11"/>
          </p:nvPr>
        </p:nvSpPr>
        <p:spPr>
          <a:ln/>
        </p:spPr>
        <p:txBody>
          <a:bodyPr/>
          <a:lstStyle>
            <a:lvl1pPr>
              <a:defRPr/>
            </a:lvl1pPr>
          </a:lstStyle>
          <a:p>
            <a:pPr>
              <a:defRPr/>
            </a:pPr>
            <a:fld id="{8DAD120D-5FE8-4810-B8F7-2811FD4D3BB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17145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609600"/>
            <a:ext cx="49911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a:ln/>
        </p:spPr>
        <p:txBody>
          <a:bodyPr/>
          <a:lstStyle>
            <a:lvl1pPr>
              <a:defRPr/>
            </a:lvl1pPr>
          </a:lstStyle>
          <a:p>
            <a:pPr>
              <a:defRPr/>
            </a:pPr>
            <a:r>
              <a:rPr lang="en-US" smtClean="0"/>
              <a:t>S. Henderson, AAC 2012, June 11, 2012</a:t>
            </a:r>
            <a:endParaRPr lang="en-US"/>
          </a:p>
        </p:txBody>
      </p:sp>
      <p:sp>
        <p:nvSpPr>
          <p:cNvPr id="5" name="Rectangle 17"/>
          <p:cNvSpPr>
            <a:spLocks noGrp="1" noChangeArrowheads="1"/>
          </p:cNvSpPr>
          <p:nvPr>
            <p:ph type="sldNum" sz="quarter" idx="11"/>
          </p:nvPr>
        </p:nvSpPr>
        <p:spPr>
          <a:ln/>
        </p:spPr>
        <p:txBody>
          <a:bodyPr/>
          <a:lstStyle>
            <a:lvl1pPr>
              <a:defRPr/>
            </a:lvl1pPr>
          </a:lstStyle>
          <a:p>
            <a:pPr>
              <a:defRPr/>
            </a:pPr>
            <a:fld id="{6EA08A2E-A2A5-4BB5-9637-EA8F95CC315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7338" y="203200"/>
            <a:ext cx="6858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600200" y="1530350"/>
            <a:ext cx="3352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530350"/>
            <a:ext cx="3352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S. Henderson, AAC 2012, June 11, 2012</a:t>
            </a:r>
            <a:endParaRPr lang="en-US" sz="1200" dirty="0"/>
          </a:p>
        </p:txBody>
      </p:sp>
      <p:sp>
        <p:nvSpPr>
          <p:cNvPr id="6" name="Rectangle 17"/>
          <p:cNvSpPr>
            <a:spLocks noGrp="1" noChangeArrowheads="1"/>
          </p:cNvSpPr>
          <p:nvPr>
            <p:ph type="sldNum" sz="quarter" idx="11"/>
          </p:nvPr>
        </p:nvSpPr>
        <p:spPr>
          <a:ln/>
        </p:spPr>
        <p:txBody>
          <a:bodyPr/>
          <a:lstStyle>
            <a:lvl1pPr>
              <a:defRPr/>
            </a:lvl1pPr>
          </a:lstStyle>
          <a:p>
            <a:pPr>
              <a:defRPr/>
            </a:pPr>
            <a:fld id="{5B4F3337-FA56-4E85-9020-E185317CAF26}" type="slidenum">
              <a:rPr lang="en-US"/>
              <a:pPr>
                <a:defRPr/>
              </a:pPr>
              <a:t>‹#›</a:t>
            </a:fld>
            <a:endParaRPr lang="en-US" dirty="0"/>
          </a:p>
        </p:txBody>
      </p:sp>
    </p:spTree>
    <p:extLst>
      <p:ext uri="{BB962C8B-B14F-4D97-AF65-F5344CB8AC3E}">
        <p14:creationId xmlns:p14="http://schemas.microsoft.com/office/powerpoint/2010/main" val="1096117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228600"/>
            <a:ext cx="6858000" cy="762000"/>
          </a:xfrm>
        </p:spPr>
        <p:txBody>
          <a:bodyPr/>
          <a:lstStyle/>
          <a:p>
            <a:r>
              <a:rPr lang="en-US" smtClean="0"/>
              <a:t>Click to edit Master title style</a:t>
            </a:r>
            <a:endParaRPr lang="en-US"/>
          </a:p>
        </p:txBody>
      </p:sp>
      <p:sp>
        <p:nvSpPr>
          <p:cNvPr id="3" name="Content Placeholder 2"/>
          <p:cNvSpPr>
            <a:spLocks noGrp="1"/>
          </p:cNvSpPr>
          <p:nvPr>
            <p:ph idx="1"/>
          </p:nvPr>
        </p:nvSpPr>
        <p:spPr>
          <a:xfrm>
            <a:off x="1600200" y="1066800"/>
            <a:ext cx="6858000" cy="5181600"/>
          </a:xfrm>
        </p:spPr>
        <p:txBody>
          <a:bodyPr/>
          <a:lstStyle>
            <a:lvl3pPr>
              <a:buClr>
                <a:schemeClr val="accent4">
                  <a:lumMod val="20000"/>
                  <a:lumOff val="80000"/>
                </a:schemeClr>
              </a:buClr>
              <a:buSzPct val="25000"/>
              <a:buFont typeface="Wingdings" pitchFamily="2" charset="2"/>
              <a:buChar char="q"/>
              <a:defRPr sz="2000"/>
            </a:lvl3pPr>
          </a:lstStyle>
          <a:p>
            <a:pPr lvl="0"/>
            <a:r>
              <a:rPr lang="en-US" dirty="0" smtClean="0"/>
              <a:t>Click to edit Master text styles</a:t>
            </a:r>
          </a:p>
          <a:p>
            <a:pPr lvl="1"/>
            <a:r>
              <a:rPr lang="en-US" dirty="0" smtClean="0"/>
              <a:t>Second level</a:t>
            </a:r>
          </a:p>
          <a:p>
            <a:pPr lvl="3"/>
            <a:r>
              <a:rPr lang="en-US" dirty="0" smtClean="0"/>
              <a:t>Third level</a:t>
            </a:r>
          </a:p>
          <a:p>
            <a:pPr lvl="4"/>
            <a:r>
              <a:rPr lang="en-US" dirty="0" smtClean="0"/>
              <a:t>Fourth level</a:t>
            </a:r>
          </a:p>
        </p:txBody>
      </p:sp>
      <p:sp>
        <p:nvSpPr>
          <p:cNvPr id="4" name="Rectangle 16"/>
          <p:cNvSpPr>
            <a:spLocks noGrp="1" noChangeArrowheads="1"/>
          </p:cNvSpPr>
          <p:nvPr>
            <p:ph type="ftr" sz="quarter" idx="10"/>
          </p:nvPr>
        </p:nvSpPr>
        <p:spPr>
          <a:xfrm>
            <a:off x="762000" y="6324600"/>
            <a:ext cx="6248400" cy="361950"/>
          </a:xfrm>
        </p:spPr>
        <p:txBody>
          <a:bodyPr/>
          <a:lstStyle>
            <a:lvl1pPr>
              <a:defRPr/>
            </a:lvl1pPr>
          </a:lstStyle>
          <a:p>
            <a:pPr>
              <a:defRPr/>
            </a:pPr>
            <a:r>
              <a:rPr lang="en-US" smtClean="0"/>
              <a:t>S. Henderson, AAC 2012, June 11, 2012</a:t>
            </a:r>
            <a:endParaRPr lang="en-US"/>
          </a:p>
        </p:txBody>
      </p:sp>
      <p:sp>
        <p:nvSpPr>
          <p:cNvPr id="5" name="Rectangle 17"/>
          <p:cNvSpPr>
            <a:spLocks noGrp="1" noChangeArrowheads="1"/>
          </p:cNvSpPr>
          <p:nvPr>
            <p:ph type="sldNum" sz="quarter" idx="11"/>
          </p:nvPr>
        </p:nvSpPr>
        <p:spPr>
          <a:xfrm>
            <a:off x="152400" y="6324600"/>
            <a:ext cx="533400" cy="361950"/>
          </a:xfrm>
        </p:spPr>
        <p:txBody>
          <a:bodyPr/>
          <a:lstStyle>
            <a:lvl1pPr>
              <a:defRPr/>
            </a:lvl1pPr>
          </a:lstStyle>
          <a:p>
            <a:pPr>
              <a:defRPr/>
            </a:pPr>
            <a:fld id="{EEB64668-9DC1-4FB1-8BD5-90EFBCB6141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6"/>
          <p:cNvSpPr>
            <a:spLocks noGrp="1" noChangeArrowheads="1"/>
          </p:cNvSpPr>
          <p:nvPr>
            <p:ph type="ftr" sz="quarter" idx="10"/>
          </p:nvPr>
        </p:nvSpPr>
        <p:spPr>
          <a:ln/>
        </p:spPr>
        <p:txBody>
          <a:bodyPr/>
          <a:lstStyle>
            <a:lvl1pPr>
              <a:defRPr/>
            </a:lvl1pPr>
          </a:lstStyle>
          <a:p>
            <a:pPr>
              <a:defRPr/>
            </a:pPr>
            <a:r>
              <a:rPr lang="en-US" smtClean="0"/>
              <a:t>S. Henderson, AAC 2012, June 11, 2012</a:t>
            </a:r>
            <a:endParaRPr lang="en-US"/>
          </a:p>
        </p:txBody>
      </p:sp>
      <p:sp>
        <p:nvSpPr>
          <p:cNvPr id="5" name="Rectangle 17"/>
          <p:cNvSpPr>
            <a:spLocks noGrp="1" noChangeArrowheads="1"/>
          </p:cNvSpPr>
          <p:nvPr>
            <p:ph type="sldNum" sz="quarter" idx="11"/>
          </p:nvPr>
        </p:nvSpPr>
        <p:spPr>
          <a:ln/>
        </p:spPr>
        <p:txBody>
          <a:bodyPr/>
          <a:lstStyle>
            <a:lvl1pPr>
              <a:defRPr/>
            </a:lvl1pPr>
          </a:lstStyle>
          <a:p>
            <a:pPr>
              <a:defRPr/>
            </a:pPr>
            <a:fld id="{1272AFEB-2A94-4545-ADBF-6AF243627A1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0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S. Henderson, AAC 2012, June 11, 2012</a:t>
            </a:r>
            <a:endParaRPr lang="en-US"/>
          </a:p>
        </p:txBody>
      </p:sp>
      <p:sp>
        <p:nvSpPr>
          <p:cNvPr id="6" name="Rectangle 17"/>
          <p:cNvSpPr>
            <a:spLocks noGrp="1" noChangeArrowheads="1"/>
          </p:cNvSpPr>
          <p:nvPr>
            <p:ph type="sldNum" sz="quarter" idx="11"/>
          </p:nvPr>
        </p:nvSpPr>
        <p:spPr>
          <a:ln/>
        </p:spPr>
        <p:txBody>
          <a:bodyPr/>
          <a:lstStyle>
            <a:lvl1pPr>
              <a:defRPr/>
            </a:lvl1pPr>
          </a:lstStyle>
          <a:p>
            <a:pPr>
              <a:defRPr/>
            </a:pPr>
            <a:fld id="{AA459335-262C-41E2-8950-828E1D368AA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6"/>
          <p:cNvSpPr>
            <a:spLocks noGrp="1" noChangeArrowheads="1"/>
          </p:cNvSpPr>
          <p:nvPr>
            <p:ph type="ftr" sz="quarter" idx="10"/>
          </p:nvPr>
        </p:nvSpPr>
        <p:spPr>
          <a:ln/>
        </p:spPr>
        <p:txBody>
          <a:bodyPr/>
          <a:lstStyle>
            <a:lvl1pPr>
              <a:defRPr/>
            </a:lvl1pPr>
          </a:lstStyle>
          <a:p>
            <a:pPr>
              <a:defRPr/>
            </a:pPr>
            <a:r>
              <a:rPr lang="en-US" smtClean="0"/>
              <a:t>S. Henderson, AAC 2012, June 11, 2012</a:t>
            </a:r>
            <a:endParaRPr lang="en-US"/>
          </a:p>
        </p:txBody>
      </p:sp>
      <p:sp>
        <p:nvSpPr>
          <p:cNvPr id="8" name="Rectangle 17"/>
          <p:cNvSpPr>
            <a:spLocks noGrp="1" noChangeArrowheads="1"/>
          </p:cNvSpPr>
          <p:nvPr>
            <p:ph type="sldNum" sz="quarter" idx="11"/>
          </p:nvPr>
        </p:nvSpPr>
        <p:spPr>
          <a:ln/>
        </p:spPr>
        <p:txBody>
          <a:bodyPr/>
          <a:lstStyle>
            <a:lvl1pPr>
              <a:defRPr/>
            </a:lvl1pPr>
          </a:lstStyle>
          <a:p>
            <a:pPr>
              <a:defRPr/>
            </a:pPr>
            <a:fld id="{65D6C01A-03B6-46CA-A360-1AD97FE15FB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6"/>
          <p:cNvSpPr>
            <a:spLocks noGrp="1" noChangeArrowheads="1"/>
          </p:cNvSpPr>
          <p:nvPr>
            <p:ph type="ftr" sz="quarter" idx="10"/>
          </p:nvPr>
        </p:nvSpPr>
        <p:spPr>
          <a:ln/>
        </p:spPr>
        <p:txBody>
          <a:bodyPr/>
          <a:lstStyle>
            <a:lvl1pPr>
              <a:defRPr/>
            </a:lvl1pPr>
          </a:lstStyle>
          <a:p>
            <a:pPr>
              <a:defRPr/>
            </a:pPr>
            <a:r>
              <a:rPr lang="en-US" smtClean="0"/>
              <a:t>S. Henderson, AAC 2012, June 11, 2012</a:t>
            </a:r>
            <a:endParaRPr lang="en-US"/>
          </a:p>
        </p:txBody>
      </p:sp>
      <p:sp>
        <p:nvSpPr>
          <p:cNvPr id="4" name="Rectangle 17"/>
          <p:cNvSpPr>
            <a:spLocks noGrp="1" noChangeArrowheads="1"/>
          </p:cNvSpPr>
          <p:nvPr>
            <p:ph type="sldNum" sz="quarter" idx="11"/>
          </p:nvPr>
        </p:nvSpPr>
        <p:spPr>
          <a:ln/>
        </p:spPr>
        <p:txBody>
          <a:bodyPr/>
          <a:lstStyle>
            <a:lvl1pPr>
              <a:defRPr/>
            </a:lvl1pPr>
          </a:lstStyle>
          <a:p>
            <a:pPr>
              <a:defRPr/>
            </a:pPr>
            <a:fld id="{262DCBB1-F02E-43D0-8D75-1859924E55D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6"/>
          <p:cNvSpPr>
            <a:spLocks noGrp="1" noChangeArrowheads="1"/>
          </p:cNvSpPr>
          <p:nvPr>
            <p:ph type="ftr" sz="quarter" idx="10"/>
          </p:nvPr>
        </p:nvSpPr>
        <p:spPr>
          <a:ln/>
        </p:spPr>
        <p:txBody>
          <a:bodyPr/>
          <a:lstStyle>
            <a:lvl1pPr>
              <a:defRPr/>
            </a:lvl1pPr>
          </a:lstStyle>
          <a:p>
            <a:pPr>
              <a:defRPr/>
            </a:pPr>
            <a:r>
              <a:rPr lang="en-US" smtClean="0"/>
              <a:t>S. Henderson, AAC 2012, June 11, 2012</a:t>
            </a:r>
            <a:endParaRPr lang="en-US"/>
          </a:p>
        </p:txBody>
      </p:sp>
      <p:sp>
        <p:nvSpPr>
          <p:cNvPr id="3" name="Rectangle 17"/>
          <p:cNvSpPr>
            <a:spLocks noGrp="1" noChangeArrowheads="1"/>
          </p:cNvSpPr>
          <p:nvPr>
            <p:ph type="sldNum" sz="quarter" idx="11"/>
          </p:nvPr>
        </p:nvSpPr>
        <p:spPr>
          <a:ln/>
        </p:spPr>
        <p:txBody>
          <a:bodyPr/>
          <a:lstStyle>
            <a:lvl1pPr>
              <a:defRPr/>
            </a:lvl1pPr>
          </a:lstStyle>
          <a:p>
            <a:pPr>
              <a:defRPr/>
            </a:pPr>
            <a:fld id="{1B3358A5-5FAB-4AB2-9A75-D99F50C360C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S. Henderson, AAC 2012, June 11, 2012</a:t>
            </a:r>
            <a:endParaRPr lang="en-US"/>
          </a:p>
        </p:txBody>
      </p:sp>
      <p:sp>
        <p:nvSpPr>
          <p:cNvPr id="6" name="Rectangle 17"/>
          <p:cNvSpPr>
            <a:spLocks noGrp="1" noChangeArrowheads="1"/>
          </p:cNvSpPr>
          <p:nvPr>
            <p:ph type="sldNum" sz="quarter" idx="11"/>
          </p:nvPr>
        </p:nvSpPr>
        <p:spPr>
          <a:ln/>
        </p:spPr>
        <p:txBody>
          <a:bodyPr/>
          <a:lstStyle>
            <a:lvl1pPr>
              <a:defRPr/>
            </a:lvl1pPr>
          </a:lstStyle>
          <a:p>
            <a:pPr>
              <a:defRPr/>
            </a:pPr>
            <a:fld id="{685CFBD2-5A52-48F2-AE92-7A810BB79B8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S. Henderson, AAC 2012, June 11, 2012</a:t>
            </a:r>
            <a:endParaRPr lang="en-US"/>
          </a:p>
        </p:txBody>
      </p:sp>
      <p:sp>
        <p:nvSpPr>
          <p:cNvPr id="6" name="Rectangle 17"/>
          <p:cNvSpPr>
            <a:spLocks noGrp="1" noChangeArrowheads="1"/>
          </p:cNvSpPr>
          <p:nvPr>
            <p:ph type="sldNum" sz="quarter" idx="11"/>
          </p:nvPr>
        </p:nvSpPr>
        <p:spPr>
          <a:ln/>
        </p:spPr>
        <p:txBody>
          <a:bodyPr/>
          <a:lstStyle>
            <a:lvl1pPr>
              <a:defRPr/>
            </a:lvl1pPr>
          </a:lstStyle>
          <a:p>
            <a:pPr>
              <a:defRPr/>
            </a:pPr>
            <a:fld id="{4BBDBAAF-FF96-4CA3-838F-620A07AC446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1026" name="Picture 24" descr="Fermi_Blue_subpage"/>
          <p:cNvPicPr>
            <a:picLocks noChangeAspect="1" noChangeArrowheads="1"/>
          </p:cNvPicPr>
          <p:nvPr userDrawn="1"/>
        </p:nvPicPr>
        <p:blipFill>
          <a:blip r:embed="rId14"/>
          <a:srcRect/>
          <a:stretch>
            <a:fillRect/>
          </a:stretch>
        </p:blipFill>
        <p:spPr bwMode="auto">
          <a:xfrm>
            <a:off x="0" y="0"/>
            <a:ext cx="9144000" cy="6858000"/>
          </a:xfrm>
          <a:prstGeom prst="rect">
            <a:avLst/>
          </a:prstGeom>
          <a:noFill/>
          <a:ln w="9525">
            <a:noFill/>
            <a:miter lim="800000"/>
            <a:headEnd/>
            <a:tailEnd/>
          </a:ln>
        </p:spPr>
      </p:pic>
      <p:sp>
        <p:nvSpPr>
          <p:cNvPr id="536592" name="Rectangle 16"/>
          <p:cNvSpPr>
            <a:spLocks noGrp="1" noChangeArrowheads="1"/>
          </p:cNvSpPr>
          <p:nvPr>
            <p:ph type="ftr" sz="quarter" idx="3"/>
          </p:nvPr>
        </p:nvSpPr>
        <p:spPr bwMode="auto">
          <a:xfrm>
            <a:off x="1219200" y="6400800"/>
            <a:ext cx="6248400" cy="361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200">
                <a:solidFill>
                  <a:srgbClr val="FFFFFF"/>
                </a:solidFill>
                <a:latin typeface="Arial" charset="0"/>
              </a:defRPr>
            </a:lvl1pPr>
          </a:lstStyle>
          <a:p>
            <a:pPr>
              <a:defRPr/>
            </a:pPr>
            <a:r>
              <a:rPr lang="en-US" smtClean="0"/>
              <a:t>S. Henderson, AAC 2012, June 11, 2012</a:t>
            </a:r>
            <a:endParaRPr lang="en-US"/>
          </a:p>
        </p:txBody>
      </p:sp>
      <p:sp>
        <p:nvSpPr>
          <p:cNvPr id="536593" name="Rectangle 17"/>
          <p:cNvSpPr>
            <a:spLocks noGrp="1" noChangeArrowheads="1"/>
          </p:cNvSpPr>
          <p:nvPr>
            <p:ph type="sldNum" sz="quarter" idx="4"/>
          </p:nvPr>
        </p:nvSpPr>
        <p:spPr bwMode="auto">
          <a:xfrm>
            <a:off x="381000" y="6400800"/>
            <a:ext cx="533400" cy="361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200">
                <a:solidFill>
                  <a:srgbClr val="FFFFFF"/>
                </a:solidFill>
                <a:latin typeface="Arial" charset="0"/>
              </a:defRPr>
            </a:lvl1pPr>
          </a:lstStyle>
          <a:p>
            <a:pPr>
              <a:defRPr/>
            </a:pPr>
            <a:fld id="{B208834C-CB2E-4D38-9C95-F5D8BC02FA2C}" type="slidenum">
              <a:rPr lang="en-US"/>
              <a:pPr>
                <a:defRPr/>
              </a:pPr>
              <a:t>‹#›</a:t>
            </a:fld>
            <a:endParaRPr lang="en-US"/>
          </a:p>
        </p:txBody>
      </p:sp>
      <p:sp>
        <p:nvSpPr>
          <p:cNvPr id="1029" name="Rectangle 25"/>
          <p:cNvSpPr>
            <a:spLocks noGrp="1" noChangeArrowheads="1"/>
          </p:cNvSpPr>
          <p:nvPr>
            <p:ph type="title"/>
          </p:nvPr>
        </p:nvSpPr>
        <p:spPr bwMode="auto">
          <a:xfrm>
            <a:off x="1600200" y="228600"/>
            <a:ext cx="68580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0" name="Rectangle 26"/>
          <p:cNvSpPr>
            <a:spLocks noGrp="1" noChangeArrowheads="1"/>
          </p:cNvSpPr>
          <p:nvPr>
            <p:ph type="body" idx="1"/>
          </p:nvPr>
        </p:nvSpPr>
        <p:spPr bwMode="auto">
          <a:xfrm>
            <a:off x="1600200" y="1143000"/>
            <a:ext cx="68580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Laksdjfalkjfds</a:t>
            </a:r>
          </a:p>
          <a:p>
            <a:pPr lvl="1"/>
            <a:r>
              <a:rPr lang="en-US" smtClean="0"/>
              <a:t>;slkjfda;slkjfd</a:t>
            </a:r>
          </a:p>
          <a:p>
            <a:pPr lvl="3"/>
            <a:r>
              <a:rPr lang="en-US" smtClean="0"/>
              <a:t>A;slkjfda;slkjfd</a:t>
            </a:r>
          </a:p>
          <a:p>
            <a:pPr lvl="3"/>
            <a:r>
              <a:rPr lang="en-US" smtClean="0"/>
              <a:t>	a;lksdjf;lsakjfd</a:t>
            </a:r>
          </a:p>
          <a:p>
            <a:pPr lvl="4"/>
            <a:r>
              <a:rPr lang="en-US" smtClean="0"/>
              <a:t>slkdflsdkjflsdkjflsdkjf</a:t>
            </a:r>
          </a:p>
        </p:txBody>
      </p:sp>
    </p:spTree>
  </p:cSld>
  <p:clrMap bg1="dk2" tx1="lt1" bg2="dk1" tx2="lt2" accent1="accent1" accent2="accent2" accent3="accent3" accent4="accent4" accent5="accent5" accent6="accent6" hlink="hlink" folHlink="folHlink"/>
  <p:sldLayoutIdLst>
    <p:sldLayoutId id="2147483923" r:id="rId1"/>
    <p:sldLayoutId id="2147483924"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8" r:id="rId12"/>
  </p:sldLayoutIdLst>
  <p:hf hdr="0" dt="0"/>
  <p:txStyles>
    <p:titleStyle>
      <a:lvl1pPr algn="l" rtl="0" eaLnBrk="0" fontAlgn="base" hangingPunct="0">
        <a:spcBef>
          <a:spcPct val="0"/>
        </a:spcBef>
        <a:spcAft>
          <a:spcPct val="0"/>
        </a:spcAft>
        <a:defRPr sz="2800">
          <a:solidFill>
            <a:srgbClr val="FFFFFF"/>
          </a:solidFill>
          <a:latin typeface="+mj-lt"/>
          <a:ea typeface="+mj-ea"/>
          <a:cs typeface="+mj-cs"/>
        </a:defRPr>
      </a:lvl1pPr>
      <a:lvl2pPr algn="l" rtl="0" eaLnBrk="0" fontAlgn="base" hangingPunct="0">
        <a:spcBef>
          <a:spcPct val="0"/>
        </a:spcBef>
        <a:spcAft>
          <a:spcPct val="0"/>
        </a:spcAft>
        <a:defRPr sz="2800">
          <a:solidFill>
            <a:srgbClr val="FFFFFF"/>
          </a:solidFill>
          <a:latin typeface="Arial" charset="0"/>
        </a:defRPr>
      </a:lvl2pPr>
      <a:lvl3pPr algn="l" rtl="0" eaLnBrk="0" fontAlgn="base" hangingPunct="0">
        <a:spcBef>
          <a:spcPct val="0"/>
        </a:spcBef>
        <a:spcAft>
          <a:spcPct val="0"/>
        </a:spcAft>
        <a:defRPr sz="2800">
          <a:solidFill>
            <a:srgbClr val="FFFFFF"/>
          </a:solidFill>
          <a:latin typeface="Arial" charset="0"/>
        </a:defRPr>
      </a:lvl3pPr>
      <a:lvl4pPr algn="l" rtl="0" eaLnBrk="0" fontAlgn="base" hangingPunct="0">
        <a:spcBef>
          <a:spcPct val="0"/>
        </a:spcBef>
        <a:spcAft>
          <a:spcPct val="0"/>
        </a:spcAft>
        <a:defRPr sz="2800">
          <a:solidFill>
            <a:srgbClr val="FFFFFF"/>
          </a:solidFill>
          <a:latin typeface="Arial" charset="0"/>
        </a:defRPr>
      </a:lvl4pPr>
      <a:lvl5pPr algn="l" rtl="0" eaLnBrk="0" fontAlgn="base" hangingPunct="0">
        <a:spcBef>
          <a:spcPct val="0"/>
        </a:spcBef>
        <a:spcAft>
          <a:spcPct val="0"/>
        </a:spcAft>
        <a:defRPr sz="2800">
          <a:solidFill>
            <a:srgbClr val="FFFFFF"/>
          </a:solidFill>
          <a:latin typeface="Arial" charset="0"/>
        </a:defRPr>
      </a:lvl5pPr>
      <a:lvl6pPr marL="457200" algn="l" rtl="0" fontAlgn="base">
        <a:spcBef>
          <a:spcPct val="0"/>
        </a:spcBef>
        <a:spcAft>
          <a:spcPct val="0"/>
        </a:spcAft>
        <a:defRPr sz="2800">
          <a:solidFill>
            <a:srgbClr val="FFFFFF"/>
          </a:solidFill>
          <a:latin typeface="Arial" charset="0"/>
        </a:defRPr>
      </a:lvl6pPr>
      <a:lvl7pPr marL="914400" algn="l" rtl="0" fontAlgn="base">
        <a:spcBef>
          <a:spcPct val="0"/>
        </a:spcBef>
        <a:spcAft>
          <a:spcPct val="0"/>
        </a:spcAft>
        <a:defRPr sz="2800">
          <a:solidFill>
            <a:srgbClr val="FFFFFF"/>
          </a:solidFill>
          <a:latin typeface="Arial" charset="0"/>
        </a:defRPr>
      </a:lvl7pPr>
      <a:lvl8pPr marL="1371600" algn="l" rtl="0" fontAlgn="base">
        <a:spcBef>
          <a:spcPct val="0"/>
        </a:spcBef>
        <a:spcAft>
          <a:spcPct val="0"/>
        </a:spcAft>
        <a:defRPr sz="2800">
          <a:solidFill>
            <a:srgbClr val="FFFFFF"/>
          </a:solidFill>
          <a:latin typeface="Arial" charset="0"/>
        </a:defRPr>
      </a:lvl8pPr>
      <a:lvl9pPr marL="1828800" algn="l" rtl="0" fontAlgn="base">
        <a:spcBef>
          <a:spcPct val="0"/>
        </a:spcBef>
        <a:spcAft>
          <a:spcPct val="0"/>
        </a:spcAft>
        <a:defRPr sz="2800">
          <a:solidFill>
            <a:srgbClr val="FFFFFF"/>
          </a:solidFill>
          <a:latin typeface="Arial" charset="0"/>
        </a:defRPr>
      </a:lvl9pPr>
    </p:titleStyle>
    <p:bodyStyle>
      <a:lvl1pPr marL="342900" indent="-342900" algn="l" rtl="0" eaLnBrk="0" fontAlgn="base" hangingPunct="0">
        <a:spcBef>
          <a:spcPct val="20000"/>
        </a:spcBef>
        <a:spcAft>
          <a:spcPct val="0"/>
        </a:spcAft>
        <a:buClr>
          <a:srgbClr val="CCFFFF"/>
        </a:buClr>
        <a:buSzPct val="8000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0000"/>
        <a:buFont typeface="Wingdings"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rgbClr val="009900"/>
        </a:buClr>
        <a:buSzPct val="60000"/>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25000"/>
        <a:buFont typeface="Wingdings" pitchFamily="2" charset="2"/>
        <a:buChar char="q"/>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42.jpe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w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2.wmf"/></Relationships>
</file>

<file path=ppt/slides/_rels/slide3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55.png"/><Relationship Id="rId4" Type="http://schemas.openxmlformats.org/officeDocument/2006/relationships/notesSlide" Target="../notesSlides/notesSlide5.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4.jpeg"/><Relationship Id="rId3" Type="http://schemas.openxmlformats.org/officeDocument/2006/relationships/image" Target="../media/image64.jpeg"/><Relationship Id="rId7" Type="http://schemas.openxmlformats.org/officeDocument/2006/relationships/image" Target="../media/image68.jpeg"/><Relationship Id="rId12" Type="http://schemas.openxmlformats.org/officeDocument/2006/relationships/image" Target="../media/image73.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jpeg"/><Relationship Id="rId5" Type="http://schemas.openxmlformats.org/officeDocument/2006/relationships/image" Target="../media/image66.jpeg"/><Relationship Id="rId10" Type="http://schemas.openxmlformats.org/officeDocument/2006/relationships/image" Target="../media/image71.png"/><Relationship Id="rId4" Type="http://schemas.openxmlformats.org/officeDocument/2006/relationships/image" Target="../media/image65.jpeg"/><Relationship Id="rId9" Type="http://schemas.openxmlformats.org/officeDocument/2006/relationships/image" Target="../media/image70.jpe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mv"/><Relationship Id="rId1" Type="http://schemas.openxmlformats.org/officeDocument/2006/relationships/video" Target="NULL" TargetMode="External"/><Relationship Id="rId5" Type="http://schemas.openxmlformats.org/officeDocument/2006/relationships/image" Target="../media/image85.png"/><Relationship Id="rId4" Type="http://schemas.openxmlformats.org/officeDocument/2006/relationships/image" Target="../media/image84.png"/></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jpeg"/><Relationship Id="rId3" Type="http://schemas.openxmlformats.org/officeDocument/2006/relationships/diagramLayout" Target="../diagrams/layout1.xml"/><Relationship Id="rId7" Type="http://schemas.openxmlformats.org/officeDocument/2006/relationships/image" Target="../media/image88.png"/><Relationship Id="rId12" Type="http://schemas.openxmlformats.org/officeDocument/2006/relationships/image" Target="../media/image93.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92.jpeg"/><Relationship Id="rId5" Type="http://schemas.openxmlformats.org/officeDocument/2006/relationships/diagramColors" Target="../diagrams/colors1.xml"/><Relationship Id="rId10" Type="http://schemas.openxmlformats.org/officeDocument/2006/relationships/image" Target="../media/image91.jpeg"/><Relationship Id="rId4" Type="http://schemas.openxmlformats.org/officeDocument/2006/relationships/diagramQuickStyle" Target="../diagrams/quickStyle1.xml"/><Relationship Id="rId9" Type="http://schemas.openxmlformats.org/officeDocument/2006/relationships/image" Target="../media/image90.jpeg"/><Relationship Id="rId14" Type="http://schemas.openxmlformats.org/officeDocument/2006/relationships/image" Target="../media/image95.jpe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533400" y="914400"/>
            <a:ext cx="8153400" cy="2514600"/>
          </a:xfrm>
        </p:spPr>
        <p:txBody>
          <a:bodyPr/>
          <a:lstStyle/>
          <a:p>
            <a:pPr eaLnBrk="1" hangingPunct="1"/>
            <a:r>
              <a:rPr lang="en-US" b="1" dirty="0" smtClean="0"/>
              <a:t>From Intensity Frontier to Energy Frontier</a:t>
            </a:r>
            <a:endParaRPr lang="en-US" b="1" i="1" dirty="0" smtClean="0">
              <a:effectLst>
                <a:outerShdw blurRad="38100" dist="38100" dir="2700000" algn="tl">
                  <a:srgbClr val="000000">
                    <a:alpha val="43137"/>
                  </a:srgbClr>
                </a:outerShdw>
              </a:effectLst>
            </a:endParaRPr>
          </a:p>
        </p:txBody>
      </p:sp>
      <p:sp>
        <p:nvSpPr>
          <p:cNvPr id="4099" name="Rectangle 3"/>
          <p:cNvSpPr>
            <a:spLocks noGrp="1" noChangeArrowheads="1"/>
          </p:cNvSpPr>
          <p:nvPr>
            <p:ph type="subTitle" idx="4294967295"/>
          </p:nvPr>
        </p:nvSpPr>
        <p:spPr>
          <a:xfrm>
            <a:off x="1600200" y="3886200"/>
            <a:ext cx="7086600" cy="1066800"/>
          </a:xfrm>
          <a:noFill/>
        </p:spPr>
        <p:txBody>
          <a:bodyPr/>
          <a:lstStyle/>
          <a:p>
            <a:pPr marL="0" indent="0" algn="r" eaLnBrk="1" hangingPunct="1">
              <a:buFontTx/>
              <a:buNone/>
            </a:pPr>
            <a:r>
              <a:rPr lang="en-US" dirty="0" smtClean="0">
                <a:solidFill>
                  <a:srgbClr val="FFFFFF"/>
                </a:solidFill>
              </a:rPr>
              <a:t>Stuart Henderson</a:t>
            </a:r>
          </a:p>
          <a:p>
            <a:pPr marL="0" indent="0" algn="r" eaLnBrk="1" hangingPunct="1">
              <a:buFontTx/>
              <a:buNone/>
            </a:pPr>
            <a:r>
              <a:rPr lang="en-US" dirty="0" smtClean="0">
                <a:solidFill>
                  <a:srgbClr val="FFFFFF"/>
                </a:solidFill>
              </a:rPr>
              <a:t>Associate Laboratory Director for Accelerators</a:t>
            </a:r>
          </a:p>
          <a:p>
            <a:pPr marL="0" indent="0" algn="r" eaLnBrk="1" hangingPunct="1">
              <a:buFontTx/>
              <a:buNone/>
            </a:pPr>
            <a:endParaRPr lang="en-US" dirty="0" smtClean="0">
              <a:solidFill>
                <a:srgbClr val="FFFFFF"/>
              </a:solidFill>
            </a:endParaRPr>
          </a:p>
          <a:p>
            <a:pPr marL="0" indent="0" algn="r" eaLnBrk="1" hangingPunct="1">
              <a:buFontTx/>
              <a:buNone/>
            </a:pPr>
            <a:r>
              <a:rPr lang="en-US" dirty="0" smtClean="0">
                <a:solidFill>
                  <a:srgbClr val="FFFFFF"/>
                </a:solidFill>
              </a:rPr>
              <a:t>Advanced Accelerator Concepts Workshop</a:t>
            </a:r>
          </a:p>
          <a:p>
            <a:pPr marL="0" indent="0" algn="r" eaLnBrk="1" hangingPunct="1">
              <a:buFontTx/>
              <a:buNone/>
            </a:pPr>
            <a:r>
              <a:rPr lang="en-US" dirty="0" smtClean="0">
                <a:solidFill>
                  <a:srgbClr val="FFFFFF"/>
                </a:solidFill>
              </a:rPr>
              <a:t>June 11, 2012</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6858000" cy="762000"/>
          </a:xfrm>
        </p:spPr>
        <p:txBody>
          <a:bodyPr/>
          <a:lstStyle/>
          <a:p>
            <a:r>
              <a:rPr lang="en-US" sz="3200" b="1" dirty="0" smtClean="0"/>
              <a:t>What about </a:t>
            </a:r>
            <a:r>
              <a:rPr lang="en-US" sz="3200" b="1" dirty="0" err="1" smtClean="0"/>
              <a:t>Supersymmetry</a:t>
            </a:r>
            <a:r>
              <a:rPr lang="en-US" sz="3200" b="1" dirty="0" smtClean="0"/>
              <a:t>?</a:t>
            </a:r>
            <a:endParaRPr lang="en-US" sz="3200" b="1"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EEB64668-9DC1-4FB1-8BD5-90EFBCB61419}" type="slidenum">
              <a:rPr lang="en-US" smtClean="0"/>
              <a:pPr>
                <a:defRPr/>
              </a:pPr>
              <a:t>10</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575" y="762000"/>
            <a:ext cx="7562850" cy="569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0"/>
          </p:nvPr>
        </p:nvSpPr>
        <p:spPr/>
        <p:txBody>
          <a:bodyPr/>
          <a:lstStyle/>
          <a:p>
            <a:pPr>
              <a:defRPr/>
            </a:pPr>
            <a:r>
              <a:rPr lang="en-US" smtClean="0"/>
              <a:t>S. Henderson, AAC 2012, June 11, 2012</a:t>
            </a:r>
            <a:endParaRPr lang="en-US"/>
          </a:p>
        </p:txBody>
      </p:sp>
    </p:spTree>
    <p:extLst>
      <p:ext uri="{BB962C8B-B14F-4D97-AF65-F5344CB8AC3E}">
        <p14:creationId xmlns:p14="http://schemas.microsoft.com/office/powerpoint/2010/main" val="11334846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6858000" cy="762000"/>
          </a:xfrm>
        </p:spPr>
        <p:txBody>
          <a:bodyPr/>
          <a:lstStyle/>
          <a:p>
            <a:r>
              <a:rPr lang="en-US" sz="3200" b="1" dirty="0" smtClean="0"/>
              <a:t>What About Neutrinos?</a:t>
            </a:r>
            <a:endParaRPr lang="en-US" sz="3200" b="1" dirty="0"/>
          </a:p>
        </p:txBody>
      </p:sp>
      <p:sp>
        <p:nvSpPr>
          <p:cNvPr id="3" name="Content Placeholder 2"/>
          <p:cNvSpPr>
            <a:spLocks noGrp="1"/>
          </p:cNvSpPr>
          <p:nvPr>
            <p:ph idx="1"/>
          </p:nvPr>
        </p:nvSpPr>
        <p:spPr>
          <a:xfrm>
            <a:off x="228600" y="762000"/>
            <a:ext cx="8305800" cy="5181600"/>
          </a:xfrm>
        </p:spPr>
        <p:txBody>
          <a:bodyPr/>
          <a:lstStyle/>
          <a:p>
            <a:r>
              <a:rPr lang="en-US" dirty="0" smtClean="0"/>
              <a:t>We now know that Neutrinos </a:t>
            </a:r>
            <a:endParaRPr lang="en-US" dirty="0"/>
          </a:p>
          <a:p>
            <a:pPr lvl="1"/>
            <a:r>
              <a:rPr lang="en-US" dirty="0" smtClean="0"/>
              <a:t>have small, but non-zero </a:t>
            </a:r>
            <a:r>
              <a:rPr lang="en-US" dirty="0"/>
              <a:t>mass, </a:t>
            </a:r>
          </a:p>
          <a:p>
            <a:pPr lvl="1"/>
            <a:r>
              <a:rPr lang="en-US" dirty="0" smtClean="0"/>
              <a:t>“mix</a:t>
            </a:r>
            <a:r>
              <a:rPr lang="en-US" dirty="0"/>
              <a:t>” with one </a:t>
            </a:r>
            <a:r>
              <a:rPr lang="en-US" dirty="0" smtClean="0"/>
              <a:t>another </a:t>
            </a:r>
          </a:p>
          <a:p>
            <a:pPr lvl="1"/>
            <a:r>
              <a:rPr lang="en-US" dirty="0" smtClean="0"/>
              <a:t>oscillate </a:t>
            </a:r>
            <a:r>
              <a:rPr lang="en-US" dirty="0"/>
              <a:t>among “flavor” </a:t>
            </a:r>
            <a:r>
              <a:rPr lang="en-US" dirty="0" smtClean="0"/>
              <a:t>states</a:t>
            </a:r>
          </a:p>
          <a:p>
            <a:r>
              <a:rPr lang="en-US" dirty="0" smtClean="0"/>
              <a:t>A quote attributed to Weinberg sums up </a:t>
            </a:r>
            <a:r>
              <a:rPr lang="en-US" dirty="0"/>
              <a:t>the situation: </a:t>
            </a:r>
            <a:endParaRPr lang="en-US" dirty="0" smtClean="0"/>
          </a:p>
          <a:p>
            <a:pPr lvl="1"/>
            <a:r>
              <a:rPr lang="en-US" dirty="0" smtClean="0"/>
              <a:t>the discovery of neutrino mass is the most important discovery in elementary particle physics in the last quarter century. It is the first phenomenon to be seen in laboratory experiments that cannot be understood within the original Standard Model</a:t>
            </a:r>
          </a:p>
          <a:p>
            <a:r>
              <a:rPr lang="en-US" dirty="0" smtClean="0"/>
              <a:t>Long-baseline </a:t>
            </a:r>
            <a:r>
              <a:rPr lang="en-US" dirty="0"/>
              <a:t>neutrino experiments aim to answer the questions: </a:t>
            </a:r>
            <a:endParaRPr lang="en-US" dirty="0" smtClean="0"/>
          </a:p>
          <a:p>
            <a:pPr lvl="1"/>
            <a:r>
              <a:rPr lang="en-US" dirty="0" smtClean="0"/>
              <a:t>What </a:t>
            </a:r>
            <a:r>
              <a:rPr lang="en-US" dirty="0"/>
              <a:t>are the relative masses of the three known neutrinos? </a:t>
            </a:r>
            <a:endParaRPr lang="en-US" dirty="0" smtClean="0"/>
          </a:p>
          <a:p>
            <a:pPr lvl="1"/>
            <a:r>
              <a:rPr lang="en-US" dirty="0" smtClean="0"/>
              <a:t>How </a:t>
            </a:r>
            <a:r>
              <a:rPr lang="en-US" dirty="0"/>
              <a:t>strong is the mixing? </a:t>
            </a:r>
            <a:endParaRPr lang="en-US" dirty="0" smtClean="0"/>
          </a:p>
          <a:p>
            <a:pPr lvl="1"/>
            <a:r>
              <a:rPr lang="en-US" dirty="0" smtClean="0"/>
              <a:t>Do </a:t>
            </a:r>
            <a:r>
              <a:rPr lang="en-US" dirty="0"/>
              <a:t>neutrinos violate CP symmetry?  </a:t>
            </a:r>
            <a:endParaRPr lang="en-US" dirty="0" smtClean="0"/>
          </a:p>
          <a:p>
            <a:pPr lvl="1"/>
            <a:r>
              <a:rPr lang="en-US" dirty="0" smtClean="0"/>
              <a:t>Is </a:t>
            </a:r>
            <a:r>
              <a:rPr lang="en-US" dirty="0"/>
              <a:t>mixing related to the matter-antimatter asymmetry in the universe</a:t>
            </a:r>
            <a:r>
              <a:rPr lang="en-US" dirty="0" smtClean="0"/>
              <a:t>?</a:t>
            </a:r>
            <a:endParaRPr lang="en-US" dirty="0"/>
          </a:p>
        </p:txBody>
      </p:sp>
      <p:sp>
        <p:nvSpPr>
          <p:cNvPr id="4" name="Slide Number Placeholder 3"/>
          <p:cNvSpPr>
            <a:spLocks noGrp="1"/>
          </p:cNvSpPr>
          <p:nvPr>
            <p:ph type="sldNum" sz="quarter" idx="11"/>
          </p:nvPr>
        </p:nvSpPr>
        <p:spPr/>
        <p:txBody>
          <a:bodyPr/>
          <a:lstStyle/>
          <a:p>
            <a:pPr>
              <a:defRPr/>
            </a:pPr>
            <a:fld id="{EEB64668-9DC1-4FB1-8BD5-90EFBCB61419}" type="slidenum">
              <a:rPr lang="en-US" smtClean="0"/>
              <a:pPr>
                <a:defRPr/>
              </a:pPr>
              <a:t>11</a:t>
            </a:fld>
            <a:endParaRPr lang="en-US"/>
          </a:p>
        </p:txBody>
      </p:sp>
      <p:sp>
        <p:nvSpPr>
          <p:cNvPr id="5" name="Footer Placeholder 4"/>
          <p:cNvSpPr>
            <a:spLocks noGrp="1"/>
          </p:cNvSpPr>
          <p:nvPr>
            <p:ph type="ftr" sz="quarter" idx="10"/>
          </p:nvPr>
        </p:nvSpPr>
        <p:spPr>
          <a:xfrm>
            <a:off x="762000" y="6419850"/>
            <a:ext cx="6248400" cy="361950"/>
          </a:xfrm>
        </p:spPr>
        <p:txBody>
          <a:bodyPr/>
          <a:lstStyle/>
          <a:p>
            <a:pPr>
              <a:defRPr/>
            </a:pPr>
            <a:r>
              <a:rPr lang="en-US" dirty="0" smtClean="0"/>
              <a:t>S. Henderson, AAC 2012, June 11, 2012</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0" y="112268"/>
            <a:ext cx="2235200" cy="2173732"/>
          </a:xfrm>
          <a:prstGeom prst="rect">
            <a:avLst/>
          </a:prstGeom>
        </p:spPr>
      </p:pic>
    </p:spTree>
    <p:extLst>
      <p:ext uri="{BB962C8B-B14F-4D97-AF65-F5344CB8AC3E}">
        <p14:creationId xmlns:p14="http://schemas.microsoft.com/office/powerpoint/2010/main" val="6813491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239000" cy="762000"/>
          </a:xfrm>
        </p:spPr>
        <p:txBody>
          <a:bodyPr/>
          <a:lstStyle/>
          <a:p>
            <a:r>
              <a:rPr lang="en-US" sz="3200" b="1" dirty="0" smtClean="0"/>
              <a:t>Neutrinos: What are they telling us?</a:t>
            </a:r>
            <a:endParaRPr lang="en-US" sz="3200" b="1"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EEB64668-9DC1-4FB1-8BD5-90EFBCB61419}" type="slidenum">
              <a:rPr lang="en-US" smtClean="0"/>
              <a:pPr>
                <a:defRPr/>
              </a:pPr>
              <a:t>12</a:t>
            </a:fld>
            <a:endParaRPr lang="en-US"/>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75943"/>
            <a:ext cx="7829550" cy="5524857"/>
          </a:xfrm>
          <a:prstGeom prst="rect">
            <a:avLst/>
          </a:prstGeom>
          <a:noFill/>
          <a:ln w="9525">
            <a:noFill/>
            <a:miter lim="800000"/>
            <a:headEnd/>
            <a:tailEnd/>
          </a:ln>
        </p:spPr>
      </p:pic>
      <p:sp>
        <p:nvSpPr>
          <p:cNvPr id="6" name="Text Box 4"/>
          <p:cNvSpPr txBox="1">
            <a:spLocks noChangeArrowheads="1"/>
          </p:cNvSpPr>
          <p:nvPr/>
        </p:nvSpPr>
        <p:spPr bwMode="auto">
          <a:xfrm>
            <a:off x="6248400" y="710625"/>
            <a:ext cx="2819400" cy="584775"/>
          </a:xfrm>
          <a:prstGeom prst="rect">
            <a:avLst/>
          </a:prstGeom>
          <a:solidFill>
            <a:schemeClr val="tx1"/>
          </a:solidFill>
          <a:ln>
            <a:noFill/>
          </a:ln>
          <a:extLst/>
        </p:spPr>
        <p:txBody>
          <a:bodyPr wrap="squar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spcBef>
                <a:spcPct val="50000"/>
              </a:spcBef>
            </a:pPr>
            <a:r>
              <a:rPr lang="en-US" sz="1600" dirty="0">
                <a:solidFill>
                  <a:schemeClr val="bg1">
                    <a:lumMod val="60000"/>
                    <a:lumOff val="40000"/>
                  </a:schemeClr>
                </a:solidFill>
              </a:rPr>
              <a:t>Andre de </a:t>
            </a:r>
            <a:r>
              <a:rPr lang="en-US" sz="1600" dirty="0" err="1" smtClean="0">
                <a:solidFill>
                  <a:schemeClr val="bg1">
                    <a:lumMod val="60000"/>
                    <a:lumOff val="40000"/>
                  </a:schemeClr>
                </a:solidFill>
              </a:rPr>
              <a:t>Gouvea</a:t>
            </a:r>
            <a:r>
              <a:rPr lang="en-US" sz="1600" dirty="0" smtClean="0">
                <a:solidFill>
                  <a:schemeClr val="bg1">
                    <a:lumMod val="60000"/>
                    <a:lumOff val="40000"/>
                  </a:schemeClr>
                </a:solidFill>
              </a:rPr>
              <a:t>, Northwestern University</a:t>
            </a:r>
            <a:endParaRPr lang="en-US" sz="1600" dirty="0">
              <a:solidFill>
                <a:schemeClr val="bg1">
                  <a:lumMod val="60000"/>
                  <a:lumOff val="40000"/>
                </a:schemeClr>
              </a:solidFill>
            </a:endParaRPr>
          </a:p>
        </p:txBody>
      </p:sp>
      <p:sp>
        <p:nvSpPr>
          <p:cNvPr id="7" name="Footer Placeholder 6"/>
          <p:cNvSpPr>
            <a:spLocks noGrp="1"/>
          </p:cNvSpPr>
          <p:nvPr>
            <p:ph type="ftr" sz="quarter" idx="10"/>
          </p:nvPr>
        </p:nvSpPr>
        <p:spPr/>
        <p:txBody>
          <a:bodyPr/>
          <a:lstStyle/>
          <a:p>
            <a:pPr>
              <a:defRPr/>
            </a:pPr>
            <a:r>
              <a:rPr lang="en-US" smtClean="0"/>
              <a:t>S. Henderson, AAC 2012, June 11, 2012</a:t>
            </a:r>
            <a:endParaRPr lang="en-US"/>
          </a:p>
        </p:txBody>
      </p:sp>
    </p:spTree>
    <p:extLst>
      <p:ext uri="{BB962C8B-B14F-4D97-AF65-F5344CB8AC3E}">
        <p14:creationId xmlns:p14="http://schemas.microsoft.com/office/powerpoint/2010/main" val="28484351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76200"/>
            <a:ext cx="9144000" cy="838200"/>
          </a:xfrm>
        </p:spPr>
        <p:txBody>
          <a:bodyPr/>
          <a:lstStyle/>
          <a:p>
            <a:pPr algn="ctr"/>
            <a:r>
              <a:rPr lang="en-US" sz="3200" b="1" dirty="0" smtClean="0"/>
              <a:t>Recently: </a:t>
            </a:r>
            <a:r>
              <a:rPr lang="en-US" sz="3200" dirty="0" smtClean="0"/>
              <a:t>sin</a:t>
            </a:r>
            <a:r>
              <a:rPr lang="en-US" sz="3200" baseline="30000" dirty="0" smtClean="0"/>
              <a:t>2</a:t>
            </a:r>
            <a:r>
              <a:rPr lang="en-US" sz="3200" dirty="0" smtClean="0"/>
              <a:t>2</a:t>
            </a:r>
            <a:r>
              <a:rPr lang="en-US" sz="3200" i="1" dirty="0" smtClean="0">
                <a:latin typeface="Symbol" pitchFamily="18" charset="2"/>
              </a:rPr>
              <a:t>q</a:t>
            </a:r>
            <a:r>
              <a:rPr lang="en-US" sz="3200" baseline="-25000" dirty="0" smtClean="0"/>
              <a:t>13</a:t>
            </a:r>
            <a:r>
              <a:rPr lang="en-US" sz="3200" dirty="0" smtClean="0"/>
              <a:t> measured (March 2012)</a:t>
            </a:r>
          </a:p>
        </p:txBody>
      </p:sp>
      <p:pic>
        <p:nvPicPr>
          <p:cNvPr id="8195"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l="15617" t="26692" r="16328" b="11900"/>
          <a:stretch>
            <a:fillRect/>
          </a:stretch>
        </p:blipFill>
        <p:spPr>
          <a:xfrm>
            <a:off x="838200" y="2396129"/>
            <a:ext cx="6180457" cy="4309472"/>
          </a:xfrm>
        </p:spPr>
      </p:pic>
      <p:sp>
        <p:nvSpPr>
          <p:cNvPr id="819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1200" smtClean="0">
                <a:solidFill>
                  <a:srgbClr val="FFFFFF"/>
                </a:solidFill>
              </a:rPr>
              <a:t>S. Henderson, AAC 2012, June 11, 2012</a:t>
            </a:r>
            <a:endParaRPr lang="en-US" sz="1200">
              <a:solidFill>
                <a:srgbClr val="FFFFFF"/>
              </a:solidFill>
            </a:endParaRPr>
          </a:p>
        </p:txBody>
      </p:sp>
      <p:sp>
        <p:nvSpPr>
          <p:cNvPr id="819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fld id="{81910C17-D07A-460F-A992-DAC1AE75AAB3}" type="slidenum">
              <a:rPr lang="en-US" sz="1200" smtClean="0">
                <a:solidFill>
                  <a:srgbClr val="FFFFFF"/>
                </a:solidFill>
              </a:rPr>
              <a:pPr eaLnBrk="1" hangingPunct="1"/>
              <a:t>13</a:t>
            </a:fld>
            <a:endParaRPr lang="en-US" sz="1200" smtClean="0">
              <a:solidFill>
                <a:srgbClr val="FFFFFF"/>
              </a:solidFill>
            </a:endParaRPr>
          </a:p>
        </p:txBody>
      </p:sp>
      <p:sp>
        <p:nvSpPr>
          <p:cNvPr id="8198" name="TextBox 6"/>
          <p:cNvSpPr txBox="1">
            <a:spLocks noChangeArrowheads="1"/>
          </p:cNvSpPr>
          <p:nvPr/>
        </p:nvSpPr>
        <p:spPr bwMode="auto">
          <a:xfrm>
            <a:off x="7018657" y="5257800"/>
            <a:ext cx="1951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2000" dirty="0"/>
              <a:t>Ryan Patterson</a:t>
            </a:r>
          </a:p>
        </p:txBody>
      </p:sp>
      <p:sp>
        <p:nvSpPr>
          <p:cNvPr id="2" name="TextBox 1"/>
          <p:cNvSpPr txBox="1"/>
          <p:nvPr/>
        </p:nvSpPr>
        <p:spPr>
          <a:xfrm>
            <a:off x="228600" y="609600"/>
            <a:ext cx="8534400" cy="1692771"/>
          </a:xfrm>
          <a:prstGeom prst="rect">
            <a:avLst/>
          </a:prstGeom>
          <a:noFill/>
        </p:spPr>
        <p:txBody>
          <a:bodyPr wrap="square" rtlCol="0">
            <a:spAutoFit/>
          </a:bodyPr>
          <a:lstStyle/>
          <a:p>
            <a:pPr marL="342900" indent="-342900" algn="l">
              <a:buClr>
                <a:srgbClr val="FFFFFF"/>
              </a:buClr>
              <a:buFont typeface="Arial" pitchFamily="34" charset="0"/>
              <a:buChar char="•"/>
            </a:pPr>
            <a:r>
              <a:rPr lang="en-US" sz="2000" dirty="0" smtClean="0">
                <a:sym typeface="Symbol"/>
              </a:rPr>
              <a:t></a:t>
            </a:r>
            <a:r>
              <a:rPr lang="en-US" sz="2000" baseline="-25000" dirty="0" smtClean="0">
                <a:sym typeface="Symbol"/>
              </a:rPr>
              <a:t>13</a:t>
            </a:r>
            <a:r>
              <a:rPr lang="en-US" sz="2000" dirty="0" smtClean="0">
                <a:sym typeface="Symbol"/>
              </a:rPr>
              <a:t> </a:t>
            </a:r>
            <a:r>
              <a:rPr lang="en-US" sz="2000" dirty="0" smtClean="0"/>
              <a:t>needs to be non-zero in order to have a CP-violating phase, </a:t>
            </a:r>
            <a:r>
              <a:rPr lang="en-US" sz="2000" dirty="0" smtClean="0">
                <a:sym typeface="Symbol"/>
              </a:rPr>
              <a:t></a:t>
            </a:r>
            <a:endParaRPr lang="en-US" sz="2000" dirty="0" smtClean="0"/>
          </a:p>
          <a:p>
            <a:pPr marL="342900" indent="-342900" algn="l">
              <a:buClr>
                <a:srgbClr val="FFFFFF"/>
              </a:buClr>
              <a:buFont typeface="Arial" pitchFamily="34" charset="0"/>
              <a:buChar char="•"/>
            </a:pPr>
            <a:r>
              <a:rPr lang="en-US" sz="2000" dirty="0" smtClean="0"/>
              <a:t>If measurements determine that </a:t>
            </a:r>
            <a:r>
              <a:rPr lang="en-US" sz="2000" dirty="0" smtClean="0">
                <a:sym typeface="Symbol"/>
              </a:rPr>
              <a:t> has a value </a:t>
            </a:r>
            <a:r>
              <a:rPr lang="en-US" sz="2000" dirty="0" smtClean="0"/>
              <a:t>such that, P(</a:t>
            </a:r>
            <a:r>
              <a:rPr lang="en-US" sz="2000" dirty="0" smtClean="0">
                <a:sym typeface="Symbol"/>
              </a:rPr>
              <a:t></a:t>
            </a:r>
            <a:r>
              <a:rPr lang="en-US" sz="2000" baseline="-25000" dirty="0" smtClean="0">
                <a:sym typeface="Symbol"/>
              </a:rPr>
              <a:t></a:t>
            </a:r>
            <a:r>
              <a:rPr lang="en-US" sz="2000" dirty="0" smtClean="0">
                <a:latin typeface="Arial"/>
                <a:cs typeface="Arial"/>
                <a:sym typeface="Symbol"/>
              </a:rPr>
              <a:t>→</a:t>
            </a:r>
            <a:r>
              <a:rPr lang="en-US" sz="2000" baseline="-25000" dirty="0" smtClean="0">
                <a:latin typeface="Arial"/>
                <a:cs typeface="Arial"/>
                <a:sym typeface="Symbol"/>
              </a:rPr>
              <a:t></a:t>
            </a:r>
            <a:r>
              <a:rPr lang="en-US" sz="2000" dirty="0" smtClean="0">
                <a:latin typeface="Arial"/>
                <a:cs typeface="Arial"/>
                <a:sym typeface="Symbol"/>
              </a:rPr>
              <a:t>)  </a:t>
            </a:r>
            <a:r>
              <a:rPr lang="en-US" sz="2000" dirty="0"/>
              <a:t>P(</a:t>
            </a:r>
            <a:r>
              <a:rPr lang="en-US" sz="2000" dirty="0">
                <a:sym typeface="Symbol"/>
              </a:rPr>
              <a:t></a:t>
            </a:r>
            <a:r>
              <a:rPr lang="en-US" sz="2000" baseline="-25000" dirty="0">
                <a:sym typeface="Symbol"/>
              </a:rPr>
              <a:t></a:t>
            </a:r>
            <a:r>
              <a:rPr lang="en-US" sz="2000" dirty="0">
                <a:latin typeface="Arial"/>
                <a:cs typeface="Arial"/>
                <a:sym typeface="Symbol"/>
              </a:rPr>
              <a:t>→</a:t>
            </a:r>
            <a:r>
              <a:rPr lang="en-US" sz="2000" baseline="-25000" dirty="0">
                <a:latin typeface="Arial"/>
                <a:cs typeface="Arial"/>
                <a:sym typeface="Symbol"/>
              </a:rPr>
              <a:t></a:t>
            </a:r>
            <a:r>
              <a:rPr lang="en-US" sz="2000" dirty="0">
                <a:latin typeface="Arial"/>
                <a:cs typeface="Arial"/>
                <a:sym typeface="Symbol"/>
              </a:rPr>
              <a:t>) </a:t>
            </a:r>
            <a:r>
              <a:rPr lang="en-US" sz="2000" dirty="0" smtClean="0">
                <a:latin typeface="Arial"/>
                <a:cs typeface="Arial"/>
                <a:sym typeface="Symbol"/>
              </a:rPr>
              <a:t>says </a:t>
            </a:r>
            <a:r>
              <a:rPr lang="en-US" sz="2000" dirty="0" smtClean="0"/>
              <a:t>that </a:t>
            </a:r>
            <a:r>
              <a:rPr lang="en-US" sz="2000" dirty="0"/>
              <a:t>neutrinos </a:t>
            </a:r>
            <a:r>
              <a:rPr lang="en-US" sz="2000" dirty="0" smtClean="0"/>
              <a:t>violate CP, </a:t>
            </a:r>
            <a:r>
              <a:rPr lang="en-US" sz="2000" dirty="0"/>
              <a:t>which may </a:t>
            </a:r>
            <a:r>
              <a:rPr lang="en-US" sz="2000" dirty="0" smtClean="0"/>
              <a:t>be connected </a:t>
            </a:r>
            <a:r>
              <a:rPr lang="en-US" sz="2000" dirty="0"/>
              <a:t>to </a:t>
            </a:r>
            <a:r>
              <a:rPr lang="en-US" sz="2000" dirty="0" smtClean="0"/>
              <a:t>CP violation </a:t>
            </a:r>
            <a:r>
              <a:rPr lang="en-US" sz="2000" dirty="0"/>
              <a:t>in the early universe, and hence to the observed matter-anti-matter </a:t>
            </a:r>
            <a:r>
              <a:rPr lang="en-US" sz="2000" dirty="0" smtClean="0"/>
              <a:t>asymmetry</a:t>
            </a:r>
            <a:endParaRPr lang="en-US" sz="2000" dirty="0"/>
          </a:p>
        </p:txBody>
      </p:sp>
      <p:sp>
        <p:nvSpPr>
          <p:cNvPr id="8" name="TextBox 1"/>
          <p:cNvSpPr txBox="1">
            <a:spLocks noChangeArrowheads="1"/>
          </p:cNvSpPr>
          <p:nvPr/>
        </p:nvSpPr>
        <p:spPr bwMode="auto">
          <a:xfrm>
            <a:off x="838200" y="1047690"/>
            <a:ext cx="3273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dirty="0"/>
              <a:t>_</a:t>
            </a:r>
          </a:p>
        </p:txBody>
      </p:sp>
      <p:sp>
        <p:nvSpPr>
          <p:cNvPr id="9" name="TextBox 1"/>
          <p:cNvSpPr txBox="1">
            <a:spLocks noChangeArrowheads="1"/>
          </p:cNvSpPr>
          <p:nvPr/>
        </p:nvSpPr>
        <p:spPr bwMode="auto">
          <a:xfrm>
            <a:off x="1371600" y="1047690"/>
            <a:ext cx="3273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dirty="0"/>
              <a:t>_</a:t>
            </a:r>
          </a:p>
        </p:txBody>
      </p:sp>
    </p:spTree>
    <p:extLst>
      <p:ext uri="{BB962C8B-B14F-4D97-AF65-F5344CB8AC3E}">
        <p14:creationId xmlns:p14="http://schemas.microsoft.com/office/powerpoint/2010/main" val="5953373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09600" y="533400"/>
            <a:ext cx="7010400" cy="4038600"/>
          </a:xfrm>
        </p:spPr>
        <p:txBody>
          <a:bodyPr/>
          <a:lstStyle/>
          <a:p>
            <a:pPr marL="0" indent="0">
              <a:buNone/>
            </a:pPr>
            <a:r>
              <a:rPr lang="en-US" sz="4000" b="1" dirty="0" smtClean="0">
                <a:solidFill>
                  <a:srgbClr val="FFFFFF"/>
                </a:solidFill>
              </a:rPr>
              <a:t>Where is Accelerator-Based HEP Going?</a:t>
            </a:r>
            <a:endParaRPr lang="en-US" sz="4000" b="1" dirty="0">
              <a:solidFill>
                <a:srgbClr val="FFFFFF"/>
              </a:solidFill>
            </a:endParaRPr>
          </a:p>
        </p:txBody>
      </p:sp>
      <p:sp>
        <p:nvSpPr>
          <p:cNvPr id="4" name="Slide Number Placeholder 3"/>
          <p:cNvSpPr>
            <a:spLocks noGrp="1"/>
          </p:cNvSpPr>
          <p:nvPr>
            <p:ph type="sldNum" sz="quarter" idx="11"/>
          </p:nvPr>
        </p:nvSpPr>
        <p:spPr/>
        <p:txBody>
          <a:bodyPr/>
          <a:lstStyle/>
          <a:p>
            <a:pPr>
              <a:defRPr/>
            </a:pPr>
            <a:fld id="{EEB64668-9DC1-4FB1-8BD5-90EFBCB61419}" type="slidenum">
              <a:rPr lang="en-US" smtClean="0"/>
              <a:pPr>
                <a:defRPr/>
              </a:pPr>
              <a:t>14</a:t>
            </a:fld>
            <a:endParaRPr lang="en-US"/>
          </a:p>
        </p:txBody>
      </p:sp>
      <p:sp>
        <p:nvSpPr>
          <p:cNvPr id="5" name="Footer Placeholder 4"/>
          <p:cNvSpPr>
            <a:spLocks noGrp="1"/>
          </p:cNvSpPr>
          <p:nvPr>
            <p:ph type="ftr" sz="quarter" idx="10"/>
          </p:nvPr>
        </p:nvSpPr>
        <p:spPr/>
        <p:txBody>
          <a:bodyPr/>
          <a:lstStyle/>
          <a:p>
            <a:pPr>
              <a:defRPr/>
            </a:pPr>
            <a:r>
              <a:rPr lang="en-US" smtClean="0"/>
              <a:t>S. Henderson, AAC 2012, June 11, 2012</a:t>
            </a: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2057400"/>
            <a:ext cx="5105400" cy="4084320"/>
          </a:xfrm>
          <a:prstGeom prst="rect">
            <a:avLst/>
          </a:prstGeom>
        </p:spPr>
      </p:pic>
    </p:spTree>
    <p:extLst>
      <p:ext uri="{BB962C8B-B14F-4D97-AF65-F5344CB8AC3E}">
        <p14:creationId xmlns:p14="http://schemas.microsoft.com/office/powerpoint/2010/main" val="34951745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7315200" cy="762000"/>
          </a:xfrm>
        </p:spPr>
        <p:txBody>
          <a:bodyPr/>
          <a:lstStyle/>
          <a:p>
            <a:r>
              <a:rPr lang="en-US" sz="3200" b="1" dirty="0" smtClean="0"/>
              <a:t>Where is Accelerator-Based HEP Going?</a:t>
            </a:r>
            <a:endParaRPr lang="en-US" sz="3200" b="1" dirty="0"/>
          </a:p>
        </p:txBody>
      </p:sp>
      <p:sp>
        <p:nvSpPr>
          <p:cNvPr id="3" name="Content Placeholder 2"/>
          <p:cNvSpPr>
            <a:spLocks noGrp="1"/>
          </p:cNvSpPr>
          <p:nvPr>
            <p:ph idx="1"/>
          </p:nvPr>
        </p:nvSpPr>
        <p:spPr>
          <a:xfrm>
            <a:off x="381000" y="1066800"/>
            <a:ext cx="8382000" cy="5181600"/>
          </a:xfrm>
        </p:spPr>
        <p:txBody>
          <a:bodyPr/>
          <a:lstStyle/>
          <a:p>
            <a:r>
              <a:rPr lang="en-US" dirty="0" smtClean="0"/>
              <a:t>LHC will make a statement on the Higgs, and potentially </a:t>
            </a:r>
            <a:r>
              <a:rPr lang="en-US" dirty="0" err="1" smtClean="0"/>
              <a:t>supersymmetry</a:t>
            </a:r>
            <a:r>
              <a:rPr lang="en-US" dirty="0" smtClean="0"/>
              <a:t> or other beyond-standard-model physics</a:t>
            </a:r>
          </a:p>
          <a:p>
            <a:r>
              <a:rPr lang="en-US" b="1" dirty="0"/>
              <a:t>We </a:t>
            </a:r>
            <a:r>
              <a:rPr lang="en-US" b="1" dirty="0" smtClean="0"/>
              <a:t>eagerly </a:t>
            </a:r>
            <a:r>
              <a:rPr lang="en-US" b="1" dirty="0"/>
              <a:t>await LHC </a:t>
            </a:r>
            <a:r>
              <a:rPr lang="en-US" b="1" dirty="0" smtClean="0"/>
              <a:t>results! </a:t>
            </a:r>
            <a:r>
              <a:rPr lang="en-US" dirty="0" smtClean="0"/>
              <a:t>LHC results will ultimately provide guidance for the Energy Frontier </a:t>
            </a:r>
          </a:p>
          <a:p>
            <a:pPr lvl="1"/>
            <a:r>
              <a:rPr lang="en-US" dirty="0" smtClean="0"/>
              <a:t>Perhaps a Higgs factory will be required to fully unravel</a:t>
            </a:r>
          </a:p>
          <a:p>
            <a:pPr lvl="1"/>
            <a:r>
              <a:rPr lang="en-US" dirty="0" smtClean="0"/>
              <a:t>Perhaps BSM results will motivate a multi-</a:t>
            </a:r>
            <a:r>
              <a:rPr lang="en-US" dirty="0" err="1" smtClean="0"/>
              <a:t>TeV</a:t>
            </a:r>
            <a:r>
              <a:rPr lang="en-US" dirty="0" smtClean="0"/>
              <a:t> lepton collider</a:t>
            </a:r>
          </a:p>
          <a:p>
            <a:r>
              <a:rPr lang="en-US" dirty="0" smtClean="0"/>
              <a:t>But looking further out, it’s difficult to probe well beyond LHC energies</a:t>
            </a:r>
          </a:p>
          <a:p>
            <a:r>
              <a:rPr lang="en-US" dirty="0" smtClean="0"/>
              <a:t>Two approaches to probe mass-scales well beyond LHC:</a:t>
            </a:r>
          </a:p>
          <a:p>
            <a:pPr lvl="1"/>
            <a:r>
              <a:rPr lang="en-US" dirty="0" smtClean="0"/>
              <a:t>Very intense beams to search for high-mass scales in rare decays/precision measurements</a:t>
            </a:r>
          </a:p>
          <a:p>
            <a:pPr lvl="1"/>
            <a:r>
              <a:rPr lang="en-US" dirty="0" smtClean="0"/>
              <a:t>Very high energies, well beyond what we discuss routinely, enabled by advanced concepts, such as acceleration in crystal-channels, solid-state plasmas driven by high brightness x-rays</a:t>
            </a:r>
          </a:p>
          <a:p>
            <a:endParaRPr lang="en-US" dirty="0" smtClean="0"/>
          </a:p>
          <a:p>
            <a:endParaRPr lang="en-US" dirty="0"/>
          </a:p>
        </p:txBody>
      </p:sp>
      <p:sp>
        <p:nvSpPr>
          <p:cNvPr id="4" name="Slide Number Placeholder 3"/>
          <p:cNvSpPr>
            <a:spLocks noGrp="1"/>
          </p:cNvSpPr>
          <p:nvPr>
            <p:ph type="sldNum" sz="quarter" idx="11"/>
          </p:nvPr>
        </p:nvSpPr>
        <p:spPr/>
        <p:txBody>
          <a:bodyPr/>
          <a:lstStyle/>
          <a:p>
            <a:pPr>
              <a:defRPr/>
            </a:pPr>
            <a:fld id="{EEB64668-9DC1-4FB1-8BD5-90EFBCB61419}" type="slidenum">
              <a:rPr lang="en-US" smtClean="0"/>
              <a:pPr>
                <a:defRPr/>
              </a:pPr>
              <a:t>15</a:t>
            </a:fld>
            <a:endParaRPr lang="en-US"/>
          </a:p>
        </p:txBody>
      </p:sp>
      <p:sp>
        <p:nvSpPr>
          <p:cNvPr id="5" name="Footer Placeholder 4"/>
          <p:cNvSpPr>
            <a:spLocks noGrp="1"/>
          </p:cNvSpPr>
          <p:nvPr>
            <p:ph type="ftr" sz="quarter" idx="10"/>
          </p:nvPr>
        </p:nvSpPr>
        <p:spPr/>
        <p:txBody>
          <a:bodyPr/>
          <a:lstStyle/>
          <a:p>
            <a:pPr>
              <a:defRPr/>
            </a:pPr>
            <a:r>
              <a:rPr lang="en-US" smtClean="0"/>
              <a:t>S. Henderson, AAC 2012, June 11, 2012</a:t>
            </a:r>
            <a:endParaRPr lang="en-US"/>
          </a:p>
        </p:txBody>
      </p:sp>
    </p:spTree>
    <p:extLst>
      <p:ext uri="{BB962C8B-B14F-4D97-AF65-F5344CB8AC3E}">
        <p14:creationId xmlns:p14="http://schemas.microsoft.com/office/powerpoint/2010/main" val="33323273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239" y="-76200"/>
            <a:ext cx="6420561" cy="1219200"/>
          </a:xfrm>
        </p:spPr>
        <p:txBody>
          <a:bodyPr/>
          <a:lstStyle/>
          <a:p>
            <a:r>
              <a:rPr lang="en-US" sz="3200" b="1" dirty="0" smtClean="0"/>
              <a:t>Intensity Frontier of Particle Physics</a:t>
            </a:r>
            <a:endParaRPr lang="en-US" sz="3200" b="1" dirty="0"/>
          </a:p>
        </p:txBody>
      </p:sp>
      <p:sp>
        <p:nvSpPr>
          <p:cNvPr id="3" name="Content Placeholder 2"/>
          <p:cNvSpPr>
            <a:spLocks noGrp="1"/>
          </p:cNvSpPr>
          <p:nvPr>
            <p:ph idx="1"/>
          </p:nvPr>
        </p:nvSpPr>
        <p:spPr>
          <a:xfrm>
            <a:off x="152400" y="1219200"/>
            <a:ext cx="5791200" cy="2438400"/>
          </a:xfrm>
        </p:spPr>
        <p:txBody>
          <a:bodyPr/>
          <a:lstStyle/>
          <a:p>
            <a:r>
              <a:rPr lang="en-US" sz="2000" dirty="0" smtClean="0"/>
              <a:t>It is well-appreciated that the physics of the Intensity Frontier plays a central role in particle physics, and that a healthy field requires the complementarity of Energy and Intensity Frontier facilities</a:t>
            </a:r>
          </a:p>
          <a:p>
            <a:r>
              <a:rPr lang="en-US" sz="2000" dirty="0" smtClean="0"/>
              <a:t>It is also appreciated that rare processes </a:t>
            </a:r>
            <a:r>
              <a:rPr lang="en-US" sz="2000" b="1" dirty="0" smtClean="0"/>
              <a:t>probe mass scales well beyond the LHC</a:t>
            </a:r>
          </a:p>
          <a:p>
            <a:r>
              <a:rPr lang="en-US" sz="2000" dirty="0"/>
              <a:t>A recent very successful Workshop assessed the scientific opportunities in intensity frontier physics</a:t>
            </a:r>
          </a:p>
          <a:p>
            <a:endParaRPr lang="en-US" sz="2000" b="1" dirty="0" smtClean="0"/>
          </a:p>
        </p:txBody>
      </p:sp>
      <p:sp>
        <p:nvSpPr>
          <p:cNvPr id="4" name="Footer Placeholder 3"/>
          <p:cNvSpPr>
            <a:spLocks noGrp="1"/>
          </p:cNvSpPr>
          <p:nvPr>
            <p:ph type="ftr" sz="quarter" idx="10"/>
          </p:nvPr>
        </p:nvSpPr>
        <p:spPr/>
        <p:txBody>
          <a:bodyPr/>
          <a:lstStyle/>
          <a:p>
            <a:pPr>
              <a:defRPr/>
            </a:pPr>
            <a:r>
              <a:rPr lang="en-US" smtClean="0"/>
              <a:t>S. Henderson, AAC 2012, June 11, 2012</a:t>
            </a:r>
            <a:endParaRPr lang="en-US" dirty="0"/>
          </a:p>
        </p:txBody>
      </p:sp>
      <p:sp>
        <p:nvSpPr>
          <p:cNvPr id="5" name="Slide Number Placeholder 4"/>
          <p:cNvSpPr>
            <a:spLocks noGrp="1"/>
          </p:cNvSpPr>
          <p:nvPr>
            <p:ph type="sldNum" sz="quarter" idx="11"/>
          </p:nvPr>
        </p:nvSpPr>
        <p:spPr/>
        <p:txBody>
          <a:bodyPr/>
          <a:lstStyle/>
          <a:p>
            <a:pPr>
              <a:defRPr/>
            </a:pPr>
            <a:fld id="{EEB64668-9DC1-4FB1-8BD5-90EFBCB61419}" type="slidenum">
              <a:rPr lang="en-US" smtClean="0"/>
              <a:pPr>
                <a:defRPr/>
              </a:pPr>
              <a:t>16</a:t>
            </a:fld>
            <a:endParaRPr lang="en-US"/>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81186"/>
            <a:ext cx="2590800" cy="3857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txBox="1">
            <a:spLocks/>
          </p:cNvSpPr>
          <p:nvPr/>
        </p:nvSpPr>
        <p:spPr bwMode="auto">
          <a:xfrm>
            <a:off x="152400" y="4419600"/>
            <a:ext cx="8610600" cy="190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CCFFFF"/>
              </a:buClr>
              <a:buSzPct val="8000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0000"/>
              <a:buFont typeface="Wingdings"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accent4">
                  <a:lumMod val="20000"/>
                  <a:lumOff val="80000"/>
                </a:schemeClr>
              </a:buClr>
              <a:buSzPct val="25000"/>
              <a:buFont typeface="Wingdings" pitchFamily="2" charset="2"/>
              <a:buChar char="q"/>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25000"/>
              <a:buFont typeface="Wingdings" pitchFamily="2" charset="2"/>
              <a:buChar char="q"/>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a:lstStyle>
          <a:p>
            <a:pPr>
              <a:buFont typeface="Arial" pitchFamily="34" charset="0"/>
              <a:buChar char="•"/>
            </a:pPr>
            <a:r>
              <a:rPr lang="en-US" sz="2000" dirty="0" smtClean="0"/>
              <a:t>MW-class accelerators can power a program that will help to unravel the mysteries of the neutrino sector and probe rare processes with greatly improved sensitivity </a:t>
            </a:r>
          </a:p>
          <a:p>
            <a:pPr>
              <a:buFont typeface="Arial" pitchFamily="34" charset="0"/>
              <a:buChar char="•"/>
            </a:pPr>
            <a:r>
              <a:rPr lang="en-US" sz="2000" dirty="0" smtClean="0"/>
              <a:t>Fermilab (and the nation’s) strategy is to develop the facilities to enable a world-leading program in Intensity Frontier Physics </a:t>
            </a:r>
          </a:p>
        </p:txBody>
      </p:sp>
    </p:spTree>
    <p:extLst>
      <p:ext uri="{BB962C8B-B14F-4D97-AF65-F5344CB8AC3E}">
        <p14:creationId xmlns:p14="http://schemas.microsoft.com/office/powerpoint/2010/main" val="13862434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rrowheads="1"/>
          </p:cNvPicPr>
          <p:nvPr/>
        </p:nvPicPr>
        <p:blipFill>
          <a:blip r:embed="rId3">
            <a:extLst>
              <a:ext uri="{28A0092B-C50C-407E-A947-70E740481C1C}">
                <a14:useLocalDpi xmlns:a14="http://schemas.microsoft.com/office/drawing/2010/main" val="0"/>
              </a:ext>
            </a:extLst>
          </a:blip>
          <a:srcRect t="3941"/>
          <a:stretch>
            <a:fillRect/>
          </a:stretch>
        </p:blipFill>
        <p:spPr bwMode="auto">
          <a:xfrm>
            <a:off x="3175" y="952500"/>
            <a:ext cx="9145588" cy="658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171" name="Rectangle 1"/>
          <p:cNvSpPr>
            <a:spLocks noChangeArrowheads="1"/>
          </p:cNvSpPr>
          <p:nvPr/>
        </p:nvSpPr>
        <p:spPr bwMode="auto">
          <a:xfrm>
            <a:off x="3175" y="952500"/>
            <a:ext cx="9144000" cy="6588125"/>
          </a:xfrm>
          <a:prstGeom prst="rect">
            <a:avLst/>
          </a:prstGeom>
          <a:solidFill>
            <a:srgbClr val="FFFFFF">
              <a:alpha val="2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2813"/>
            <a:endParaRPr lang="en-US"/>
          </a:p>
        </p:txBody>
      </p:sp>
      <p:grpSp>
        <p:nvGrpSpPr>
          <p:cNvPr id="7172" name="Group 39"/>
          <p:cNvGrpSpPr>
            <a:grpSpLocks/>
          </p:cNvGrpSpPr>
          <p:nvPr/>
        </p:nvGrpSpPr>
        <p:grpSpPr bwMode="auto">
          <a:xfrm>
            <a:off x="4835525" y="1139825"/>
            <a:ext cx="4308475" cy="3505200"/>
            <a:chOff x="4835339" y="1425129"/>
            <a:chExt cx="4308795" cy="3505200"/>
          </a:xfrm>
        </p:grpSpPr>
        <p:pic>
          <p:nvPicPr>
            <p:cNvPr id="7192"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90801" y="1463229"/>
              <a:ext cx="1432194" cy="1180484"/>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7193" name="Picture 17" descr="MINOS-near.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61454" y="2943340"/>
              <a:ext cx="1282710" cy="1044575"/>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pic>
        <p:grpSp>
          <p:nvGrpSpPr>
            <p:cNvPr id="7194" name="Group 20"/>
            <p:cNvGrpSpPr>
              <a:grpSpLocks/>
            </p:cNvGrpSpPr>
            <p:nvPr/>
          </p:nvGrpSpPr>
          <p:grpSpPr bwMode="auto">
            <a:xfrm>
              <a:off x="7506745" y="3419984"/>
              <a:ext cx="1045077" cy="997148"/>
              <a:chOff x="7569968" y="3639344"/>
              <a:chExt cx="1095426" cy="1187647"/>
            </a:xfrm>
          </p:grpSpPr>
          <p:pic>
            <p:nvPicPr>
              <p:cNvPr id="7203" name="Picture 21" descr="C:\Users\ykkim\Pictures\MINERvA.jpg"/>
              <p:cNvPicPr>
                <a:picLocks noChangeAspect="1" noChangeArrowheads="1"/>
              </p:cNvPicPr>
              <p:nvPr/>
            </p:nvPicPr>
            <p:blipFill>
              <a:blip r:embed="rId6">
                <a:extLst>
                  <a:ext uri="{28A0092B-C50C-407E-A947-70E740481C1C}">
                    <a14:useLocalDpi xmlns:a14="http://schemas.microsoft.com/office/drawing/2010/main" val="0"/>
                  </a:ext>
                </a:extLst>
              </a:blip>
              <a:srcRect b="13657"/>
              <a:stretch>
                <a:fillRect/>
              </a:stretch>
            </p:blipFill>
            <p:spPr bwMode="auto">
              <a:xfrm>
                <a:off x="7569968" y="3639344"/>
                <a:ext cx="1095426" cy="1187647"/>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7204" name="TextBox 17"/>
              <p:cNvSpPr txBox="1">
                <a:spLocks noChangeArrowheads="1"/>
              </p:cNvSpPr>
              <p:nvPr/>
            </p:nvSpPr>
            <p:spPr bwMode="auto">
              <a:xfrm>
                <a:off x="7628399" y="3693708"/>
                <a:ext cx="1020236" cy="36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1400">
                    <a:solidFill>
                      <a:srgbClr val="FFFFFF"/>
                    </a:solidFill>
                    <a:ea typeface="ＭＳ Ｐゴシック" pitchFamily="34" charset="-128"/>
                    <a:cs typeface="Arial" charset="0"/>
                  </a:rPr>
                  <a:t>MINERvA</a:t>
                </a:r>
              </a:p>
            </p:txBody>
          </p:sp>
        </p:grpSp>
        <p:grpSp>
          <p:nvGrpSpPr>
            <p:cNvPr id="7195" name="Group 26"/>
            <p:cNvGrpSpPr>
              <a:grpSpLocks/>
            </p:cNvGrpSpPr>
            <p:nvPr/>
          </p:nvGrpSpPr>
          <p:grpSpPr bwMode="auto">
            <a:xfrm>
              <a:off x="8061786" y="3918558"/>
              <a:ext cx="1082348" cy="857250"/>
              <a:chOff x="5958216" y="5167312"/>
              <a:chExt cx="1517125" cy="1228725"/>
            </a:xfrm>
          </p:grpSpPr>
          <p:pic>
            <p:nvPicPr>
              <p:cNvPr id="7201" name="Picture 27"/>
              <p:cNvPicPr>
                <a:picLocks noChangeAspect="1"/>
              </p:cNvPicPr>
              <p:nvPr/>
            </p:nvPicPr>
            <p:blipFill>
              <a:blip r:embed="rId7">
                <a:extLst>
                  <a:ext uri="{28A0092B-C50C-407E-A947-70E740481C1C}">
                    <a14:useLocalDpi xmlns:a14="http://schemas.microsoft.com/office/drawing/2010/main" val="0"/>
                  </a:ext>
                </a:extLst>
              </a:blip>
              <a:srcRect t="8873" b="8334"/>
              <a:stretch>
                <a:fillRect/>
              </a:stretch>
            </p:blipFill>
            <p:spPr bwMode="auto">
              <a:xfrm>
                <a:off x="5962978" y="5167312"/>
                <a:ext cx="1411288" cy="1228725"/>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7202" name="TextBox 16"/>
              <p:cNvSpPr txBox="1">
                <a:spLocks noChangeArrowheads="1"/>
              </p:cNvSpPr>
              <p:nvPr/>
            </p:nvSpPr>
            <p:spPr bwMode="auto">
              <a:xfrm>
                <a:off x="5958216" y="5525642"/>
                <a:ext cx="1517125" cy="44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1400">
                    <a:solidFill>
                      <a:srgbClr val="000000"/>
                    </a:solidFill>
                    <a:ea typeface="ＭＳ Ｐゴシック" pitchFamily="34" charset="-128"/>
                    <a:cs typeface="Arial" charset="0"/>
                  </a:rPr>
                  <a:t>MiniBooNE</a:t>
                </a:r>
              </a:p>
            </p:txBody>
          </p:sp>
        </p:grpSp>
        <p:cxnSp>
          <p:nvCxnSpPr>
            <p:cNvPr id="7196" name="Straight Arrow Connector 31"/>
            <p:cNvCxnSpPr>
              <a:cxnSpLocks noChangeShapeType="1"/>
            </p:cNvCxnSpPr>
            <p:nvPr/>
          </p:nvCxnSpPr>
          <p:spPr bwMode="auto">
            <a:xfrm flipH="1" flipV="1">
              <a:off x="4975685" y="2644329"/>
              <a:ext cx="3200400" cy="2286000"/>
            </a:xfrm>
            <a:prstGeom prst="straightConnector1">
              <a:avLst/>
            </a:prstGeom>
            <a:noFill/>
            <a:ln w="76200">
              <a:solidFill>
                <a:srgbClr val="0000CC"/>
              </a:solidFill>
              <a:round/>
              <a:headEnd/>
              <a:tailEnd type="arrow" w="med" len="med"/>
            </a:ln>
            <a:extLst>
              <a:ext uri="{909E8E84-426E-40DD-AFC4-6F175D3DCCD1}">
                <a14:hiddenFill xmlns:a14="http://schemas.microsoft.com/office/drawing/2010/main">
                  <a:noFill/>
                </a14:hiddenFill>
              </a:ext>
            </a:extLst>
          </p:spPr>
        </p:cxnSp>
        <p:sp>
          <p:nvSpPr>
            <p:cNvPr id="7197" name="TextBox 35"/>
            <p:cNvSpPr txBox="1">
              <a:spLocks noChangeArrowheads="1"/>
            </p:cNvSpPr>
            <p:nvPr/>
          </p:nvSpPr>
          <p:spPr bwMode="auto">
            <a:xfrm rot="2100000">
              <a:off x="5647568" y="3091974"/>
              <a:ext cx="10246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algn="ctr" eaLnBrk="1" hangingPunct="1"/>
              <a:r>
                <a:rPr lang="en-US" sz="2000">
                  <a:solidFill>
                    <a:srgbClr val="000066"/>
                  </a:solidFill>
                  <a:ea typeface="ＭＳ Ｐゴシック" pitchFamily="34" charset="-128"/>
                  <a:cs typeface="Arial" charset="0"/>
                </a:rPr>
                <a:t>735 km</a:t>
              </a:r>
            </a:p>
          </p:txBody>
        </p:sp>
        <p:sp>
          <p:nvSpPr>
            <p:cNvPr id="7198" name="TextBox 36"/>
            <p:cNvSpPr txBox="1">
              <a:spLocks noChangeArrowheads="1"/>
            </p:cNvSpPr>
            <p:nvPr/>
          </p:nvSpPr>
          <p:spPr bwMode="auto">
            <a:xfrm>
              <a:off x="4835339" y="1425129"/>
              <a:ext cx="12939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1600" dirty="0">
                  <a:solidFill>
                    <a:srgbClr val="FFFFFF"/>
                  </a:solidFill>
                  <a:ea typeface="ＭＳ Ｐゴシック" pitchFamily="34" charset="-128"/>
                  <a:cs typeface="Arial" charset="0"/>
                </a:rPr>
                <a:t>MINOS (far)</a:t>
              </a:r>
            </a:p>
          </p:txBody>
        </p:sp>
        <p:sp>
          <p:nvSpPr>
            <p:cNvPr id="7199" name="TextBox 38"/>
            <p:cNvSpPr txBox="1">
              <a:spLocks noChangeArrowheads="1"/>
            </p:cNvSpPr>
            <p:nvPr/>
          </p:nvSpPr>
          <p:spPr bwMode="auto">
            <a:xfrm>
              <a:off x="6863002" y="2884017"/>
              <a:ext cx="1463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1600">
                  <a:solidFill>
                    <a:srgbClr val="FFFFFF"/>
                  </a:solidFill>
                  <a:ea typeface="ＭＳ Ｐゴシック" pitchFamily="34" charset="-128"/>
                  <a:cs typeface="Arial" charset="0"/>
                </a:rPr>
                <a:t>MINOS (near)</a:t>
              </a:r>
            </a:p>
          </p:txBody>
        </p:sp>
        <p:sp>
          <p:nvSpPr>
            <p:cNvPr id="7200" name="TextBox 26"/>
            <p:cNvSpPr txBox="1">
              <a:spLocks noChangeArrowheads="1"/>
            </p:cNvSpPr>
            <p:nvPr/>
          </p:nvSpPr>
          <p:spPr bwMode="auto">
            <a:xfrm>
              <a:off x="6305410" y="1444179"/>
              <a:ext cx="130045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algn="l" eaLnBrk="1" hangingPunct="1"/>
              <a:r>
                <a:rPr lang="en-US" sz="1800" dirty="0">
                  <a:solidFill>
                    <a:srgbClr val="FFFFFF"/>
                  </a:solidFill>
                  <a:ea typeface="ＭＳ Ｐゴシック" pitchFamily="34" charset="-128"/>
                </a:rPr>
                <a:t>Operating</a:t>
              </a:r>
            </a:p>
            <a:p>
              <a:pPr algn="l" eaLnBrk="1" hangingPunct="1"/>
              <a:r>
                <a:rPr lang="en-US" sz="1800" dirty="0">
                  <a:solidFill>
                    <a:srgbClr val="FFFFFF"/>
                  </a:solidFill>
                  <a:ea typeface="ＭＳ Ｐゴシック" pitchFamily="34" charset="-128"/>
                </a:rPr>
                <a:t>since 2005</a:t>
              </a:r>
            </a:p>
            <a:p>
              <a:pPr algn="l" eaLnBrk="1" hangingPunct="1"/>
              <a:r>
                <a:rPr lang="en-US" sz="1800" dirty="0">
                  <a:solidFill>
                    <a:srgbClr val="FFFFFF"/>
                  </a:solidFill>
                  <a:ea typeface="ＭＳ Ｐゴシック" pitchFamily="34" charset="-128"/>
                </a:rPr>
                <a:t>(350 kW)</a:t>
              </a:r>
            </a:p>
          </p:txBody>
        </p:sp>
      </p:grpSp>
      <p:sp>
        <p:nvSpPr>
          <p:cNvPr id="7173" name="Text Box 10"/>
          <p:cNvSpPr txBox="1">
            <a:spLocks noChangeArrowheads="1"/>
          </p:cNvSpPr>
          <p:nvPr/>
        </p:nvSpPr>
        <p:spPr bwMode="auto">
          <a:xfrm>
            <a:off x="381000" y="177225"/>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algn="l" eaLnBrk="1" hangingPunct="1"/>
            <a:r>
              <a:rPr lang="en-US" sz="3200" b="1" dirty="0" smtClean="0">
                <a:solidFill>
                  <a:srgbClr val="FFFFFF"/>
                </a:solidFill>
                <a:ea typeface="ＭＳ Ｐゴシック" pitchFamily="34" charset="-128"/>
              </a:rPr>
              <a:t>Intensity Frontier: Neutrino Sector</a:t>
            </a:r>
            <a:endParaRPr lang="en-US" sz="3200" b="1" dirty="0">
              <a:solidFill>
                <a:srgbClr val="FFFFFF"/>
              </a:solidFill>
              <a:ea typeface="ＭＳ Ｐゴシック" pitchFamily="34" charset="-128"/>
            </a:endParaRPr>
          </a:p>
        </p:txBody>
      </p:sp>
      <p:grpSp>
        <p:nvGrpSpPr>
          <p:cNvPr id="37" name="Group 36"/>
          <p:cNvGrpSpPr>
            <a:grpSpLocks/>
          </p:cNvGrpSpPr>
          <p:nvPr/>
        </p:nvGrpSpPr>
        <p:grpSpPr bwMode="auto">
          <a:xfrm>
            <a:off x="1162050" y="1139825"/>
            <a:ext cx="8007350" cy="5157788"/>
            <a:chOff x="1162398" y="1425575"/>
            <a:chExt cx="8006242" cy="5156998"/>
          </a:xfrm>
        </p:grpSpPr>
        <p:pic>
          <p:nvPicPr>
            <p:cNvPr id="718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9778" y="1444625"/>
              <a:ext cx="1520824" cy="1222375"/>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7185" name="TextBox 55"/>
            <p:cNvSpPr txBox="1">
              <a:spLocks noChangeArrowheads="1"/>
            </p:cNvSpPr>
            <p:nvPr/>
          </p:nvSpPr>
          <p:spPr bwMode="auto">
            <a:xfrm>
              <a:off x="3243267" y="1425575"/>
              <a:ext cx="1155699"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1600">
                  <a:solidFill>
                    <a:srgbClr val="0000FF"/>
                  </a:solidFill>
                  <a:ea typeface="ＭＳ Ｐゴシック" pitchFamily="34" charset="-128"/>
                </a:rPr>
                <a:t>NOvA (far)</a:t>
              </a:r>
            </a:p>
          </p:txBody>
        </p:sp>
        <p:sp>
          <p:nvSpPr>
            <p:cNvPr id="7186" name="TextBox 56"/>
            <p:cNvSpPr txBox="1">
              <a:spLocks noChangeArrowheads="1"/>
            </p:cNvSpPr>
            <p:nvPr/>
          </p:nvSpPr>
          <p:spPr bwMode="auto">
            <a:xfrm>
              <a:off x="1162398" y="1447800"/>
              <a:ext cx="208262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1800">
                  <a:solidFill>
                    <a:srgbClr val="0000FF"/>
                  </a:solidFill>
                  <a:ea typeface="ＭＳ Ｐゴシック" pitchFamily="34" charset="-128"/>
                </a:rPr>
                <a:t>under construction</a:t>
              </a:r>
            </a:p>
            <a:p>
              <a:pPr eaLnBrk="1" hangingPunct="1"/>
              <a:r>
                <a:rPr lang="en-US" sz="1800">
                  <a:solidFill>
                    <a:srgbClr val="0000FF"/>
                  </a:solidFill>
                  <a:ea typeface="ＭＳ Ｐゴシック" pitchFamily="34" charset="-128"/>
                </a:rPr>
                <a:t>Online 2013</a:t>
              </a:r>
            </a:p>
            <a:p>
              <a:pPr eaLnBrk="1" hangingPunct="1"/>
              <a:r>
                <a:rPr lang="en-US" sz="1800">
                  <a:solidFill>
                    <a:srgbClr val="0000FF"/>
                  </a:solidFill>
                  <a:ea typeface="ＭＳ Ｐゴシック" pitchFamily="34" charset="-128"/>
                </a:rPr>
                <a:t>(700 kW)</a:t>
              </a:r>
            </a:p>
          </p:txBody>
        </p:sp>
        <p:sp>
          <p:nvSpPr>
            <p:cNvPr id="7187" name="TextBox 57"/>
            <p:cNvSpPr txBox="1">
              <a:spLocks noChangeArrowheads="1"/>
            </p:cNvSpPr>
            <p:nvPr/>
          </p:nvSpPr>
          <p:spPr bwMode="auto">
            <a:xfrm rot="2100000">
              <a:off x="5462894" y="3354421"/>
              <a:ext cx="1023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algn="ctr" eaLnBrk="1" hangingPunct="1"/>
              <a:r>
                <a:rPr lang="en-US" sz="2000" dirty="0">
                  <a:solidFill>
                    <a:srgbClr val="0000FF"/>
                  </a:solidFill>
                  <a:ea typeface="ＭＳ Ｐゴシック" pitchFamily="34" charset="-128"/>
                </a:rPr>
                <a:t>810 km</a:t>
              </a:r>
            </a:p>
          </p:txBody>
        </p:sp>
        <p:pic>
          <p:nvPicPr>
            <p:cNvPr id="7188" name="Picture 59"/>
            <p:cNvPicPr>
              <a:picLocks noChangeAspect="1"/>
            </p:cNvPicPr>
            <p:nvPr/>
          </p:nvPicPr>
          <p:blipFill>
            <a:blip r:embed="rId9">
              <a:extLst>
                <a:ext uri="{28A0092B-C50C-407E-A947-70E740481C1C}">
                  <a14:useLocalDpi xmlns:a14="http://schemas.microsoft.com/office/drawing/2010/main" val="0"/>
                </a:ext>
              </a:extLst>
            </a:blip>
            <a:srcRect l="5885"/>
            <a:stretch>
              <a:fillRect/>
            </a:stretch>
          </p:blipFill>
          <p:spPr bwMode="auto">
            <a:xfrm>
              <a:off x="8062913" y="4854575"/>
              <a:ext cx="1006475" cy="836613"/>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7189" name="TextBox 60"/>
            <p:cNvSpPr txBox="1">
              <a:spLocks noChangeArrowheads="1"/>
            </p:cNvSpPr>
            <p:nvPr/>
          </p:nvSpPr>
          <p:spPr bwMode="auto">
            <a:xfrm>
              <a:off x="7162800" y="5653088"/>
              <a:ext cx="2005840" cy="92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1600">
                  <a:solidFill>
                    <a:srgbClr val="0000FF"/>
                  </a:solidFill>
                  <a:ea typeface="ＭＳ Ｐゴシック" pitchFamily="34" charset="-128"/>
                </a:rPr>
                <a:t>MicroBooNE</a:t>
              </a:r>
            </a:p>
            <a:p>
              <a:pPr eaLnBrk="1" hangingPunct="1"/>
              <a:r>
                <a:rPr lang="en-US" sz="1600">
                  <a:solidFill>
                    <a:srgbClr val="0000FF"/>
                  </a:solidFill>
                  <a:ea typeface="ＭＳ Ｐゴシック" pitchFamily="34" charset="-128"/>
                </a:rPr>
                <a:t>under construction</a:t>
              </a:r>
            </a:p>
            <a:p>
              <a:pPr eaLnBrk="1" hangingPunct="1"/>
              <a:r>
                <a:rPr lang="en-US" sz="1600">
                  <a:solidFill>
                    <a:srgbClr val="0000FF"/>
                  </a:solidFill>
                  <a:ea typeface="ＭＳ Ｐゴシック" pitchFamily="34" charset="-128"/>
                </a:rPr>
                <a:t>(LAr TPC)</a:t>
              </a:r>
            </a:p>
          </p:txBody>
        </p:sp>
        <p:pic>
          <p:nvPicPr>
            <p:cNvPr id="7190" name="Picture 18" descr="NOvA near detector-2.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186614" y="4532313"/>
              <a:ext cx="1085850" cy="1017587"/>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7191" name="TextBox 72"/>
            <p:cNvSpPr txBox="1">
              <a:spLocks noChangeArrowheads="1"/>
            </p:cNvSpPr>
            <p:nvPr/>
          </p:nvSpPr>
          <p:spPr bwMode="auto">
            <a:xfrm>
              <a:off x="7170717" y="4748476"/>
              <a:ext cx="732921" cy="58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1600">
                  <a:solidFill>
                    <a:srgbClr val="FFFFFF"/>
                  </a:solidFill>
                  <a:ea typeface="ＭＳ Ｐゴシック" pitchFamily="34" charset="-128"/>
                  <a:cs typeface="Arial" charset="0"/>
                </a:rPr>
                <a:t>NOvA</a:t>
              </a:r>
            </a:p>
            <a:p>
              <a:pPr eaLnBrk="1" hangingPunct="1"/>
              <a:r>
                <a:rPr lang="en-US" sz="1600">
                  <a:solidFill>
                    <a:srgbClr val="FFFFFF"/>
                  </a:solidFill>
                  <a:ea typeface="ＭＳ Ｐゴシック" pitchFamily="34" charset="-128"/>
                  <a:cs typeface="Arial" charset="0"/>
                </a:rPr>
                <a:t>(near)</a:t>
              </a:r>
            </a:p>
          </p:txBody>
        </p:sp>
      </p:grpSp>
      <p:grpSp>
        <p:nvGrpSpPr>
          <p:cNvPr id="53" name="Group 52"/>
          <p:cNvGrpSpPr>
            <a:grpSpLocks/>
          </p:cNvGrpSpPr>
          <p:nvPr/>
        </p:nvGrpSpPr>
        <p:grpSpPr bwMode="auto">
          <a:xfrm>
            <a:off x="-1238250" y="2852738"/>
            <a:ext cx="8391525" cy="2436812"/>
            <a:chOff x="-1238094" y="3137741"/>
            <a:chExt cx="8390701" cy="2436988"/>
          </a:xfrm>
        </p:grpSpPr>
        <p:grpSp>
          <p:nvGrpSpPr>
            <p:cNvPr id="7176" name="Group 5"/>
            <p:cNvGrpSpPr>
              <a:grpSpLocks/>
            </p:cNvGrpSpPr>
            <p:nvPr/>
          </p:nvGrpSpPr>
          <p:grpSpPr bwMode="auto">
            <a:xfrm>
              <a:off x="126824" y="3804692"/>
              <a:ext cx="7002190" cy="1770037"/>
              <a:chOff x="108364" y="3802078"/>
              <a:chExt cx="7001309" cy="1771046"/>
            </a:xfrm>
          </p:grpSpPr>
          <p:sp>
            <p:nvSpPr>
              <p:cNvPr id="7180" name="TextBox 34"/>
              <p:cNvSpPr txBox="1">
                <a:spLocks noChangeArrowheads="1"/>
              </p:cNvSpPr>
              <p:nvPr/>
            </p:nvSpPr>
            <p:spPr bwMode="auto">
              <a:xfrm rot="600000">
                <a:off x="2575621" y="3802078"/>
                <a:ext cx="3120974" cy="769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algn="ctr" eaLnBrk="1" hangingPunct="1"/>
                <a:r>
                  <a:rPr lang="en-US" sz="2000" dirty="0">
                    <a:solidFill>
                      <a:srgbClr val="000000"/>
                    </a:solidFill>
                    <a:ea typeface="ＭＳ Ｐゴシック" pitchFamily="34" charset="-128"/>
                    <a:cs typeface="Arial" charset="0"/>
                  </a:rPr>
                  <a:t>LBNE under development</a:t>
                </a:r>
              </a:p>
              <a:p>
                <a:pPr algn="ctr" eaLnBrk="1" hangingPunct="1"/>
                <a:r>
                  <a:rPr lang="en-US" sz="2000" dirty="0">
                    <a:solidFill>
                      <a:srgbClr val="000000"/>
                    </a:solidFill>
                    <a:ea typeface="ＭＳ Ｐゴシック" pitchFamily="34" charset="-128"/>
                    <a:cs typeface="Arial" charset="0"/>
                  </a:rPr>
                  <a:t>1300 km</a:t>
                </a:r>
              </a:p>
            </p:txBody>
          </p:sp>
          <p:sp>
            <p:nvSpPr>
              <p:cNvPr id="7181" name="TextBox 12"/>
              <p:cNvSpPr txBox="1">
                <a:spLocks noChangeArrowheads="1"/>
              </p:cNvSpPr>
              <p:nvPr/>
            </p:nvSpPr>
            <p:spPr bwMode="auto">
              <a:xfrm rot="600000">
                <a:off x="5487002" y="5203581"/>
                <a:ext cx="1622671" cy="369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algn="ctr" eaLnBrk="1" hangingPunct="1"/>
                <a:r>
                  <a:rPr lang="en-US" sz="1800" dirty="0">
                    <a:solidFill>
                      <a:srgbClr val="000000"/>
                    </a:solidFill>
                    <a:ea typeface="ＭＳ Ｐゴシック" pitchFamily="34" charset="-128"/>
                    <a:cs typeface="Arial" charset="0"/>
                  </a:rPr>
                  <a:t>Near detector</a:t>
                </a:r>
              </a:p>
            </p:txBody>
          </p:sp>
          <p:sp>
            <p:nvSpPr>
              <p:cNvPr id="7182" name="TextBox 12"/>
              <p:cNvSpPr txBox="1">
                <a:spLocks noChangeArrowheads="1"/>
              </p:cNvSpPr>
              <p:nvPr/>
            </p:nvSpPr>
            <p:spPr bwMode="auto">
              <a:xfrm rot="600000">
                <a:off x="108364" y="3954821"/>
                <a:ext cx="2229207" cy="646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defTabSz="912813"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algn="ctr" eaLnBrk="1" hangingPunct="1"/>
                <a:r>
                  <a:rPr lang="en-US" sz="1800" dirty="0">
                    <a:solidFill>
                      <a:srgbClr val="000000"/>
                    </a:solidFill>
                    <a:ea typeface="ＭＳ Ｐゴシック" pitchFamily="34" charset="-128"/>
                    <a:cs typeface="Arial" charset="0"/>
                  </a:rPr>
                  <a:t>Far detector</a:t>
                </a:r>
              </a:p>
              <a:p>
                <a:pPr algn="ctr" eaLnBrk="1" hangingPunct="1"/>
                <a:r>
                  <a:rPr lang="en-US" sz="1800" dirty="0">
                    <a:solidFill>
                      <a:srgbClr val="000000"/>
                    </a:solidFill>
                    <a:ea typeface="ＭＳ Ｐゴシック" pitchFamily="34" charset="-128"/>
                    <a:cs typeface="Arial" charset="0"/>
                  </a:rPr>
                  <a:t>(</a:t>
                </a:r>
                <a:r>
                  <a:rPr lang="en-US" sz="1800" dirty="0" smtClean="0">
                    <a:solidFill>
                      <a:srgbClr val="000000"/>
                    </a:solidFill>
                    <a:ea typeface="ＭＳ Ｐゴシック" pitchFamily="34" charset="-128"/>
                    <a:cs typeface="Arial" charset="0"/>
                  </a:rPr>
                  <a:t>34 </a:t>
                </a:r>
                <a:r>
                  <a:rPr lang="en-US" sz="1800" dirty="0" err="1">
                    <a:solidFill>
                      <a:srgbClr val="000000"/>
                    </a:solidFill>
                    <a:ea typeface="ＭＳ Ｐゴシック" pitchFamily="34" charset="-128"/>
                    <a:cs typeface="Arial" charset="0"/>
                  </a:rPr>
                  <a:t>kton</a:t>
                </a:r>
                <a:r>
                  <a:rPr lang="en-US" sz="1800" dirty="0">
                    <a:solidFill>
                      <a:srgbClr val="000000"/>
                    </a:solidFill>
                    <a:ea typeface="ＭＳ Ｐゴシック" pitchFamily="34" charset="-128"/>
                    <a:cs typeface="Arial" charset="0"/>
                  </a:rPr>
                  <a:t> </a:t>
                </a:r>
                <a:r>
                  <a:rPr lang="en-US" sz="1800" dirty="0" err="1">
                    <a:solidFill>
                      <a:srgbClr val="000000"/>
                    </a:solidFill>
                    <a:ea typeface="ＭＳ Ｐゴシック" pitchFamily="34" charset="-128"/>
                    <a:cs typeface="Arial" charset="0"/>
                  </a:rPr>
                  <a:t>LAr</a:t>
                </a:r>
                <a:r>
                  <a:rPr lang="en-US" sz="1800" dirty="0">
                    <a:solidFill>
                      <a:srgbClr val="000000"/>
                    </a:solidFill>
                    <a:ea typeface="ＭＳ Ｐゴシック" pitchFamily="34" charset="-128"/>
                    <a:cs typeface="Arial" charset="0"/>
                  </a:rPr>
                  <a:t> TPC)</a:t>
                </a:r>
              </a:p>
            </p:txBody>
          </p:sp>
        </p:grpSp>
        <p:pic>
          <p:nvPicPr>
            <p:cNvPr id="7177"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91573">
              <a:off x="-1238094" y="3137741"/>
              <a:ext cx="3794083" cy="733841"/>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178" name="Straight Arrow Connector 12"/>
            <p:cNvCxnSpPr>
              <a:cxnSpLocks noChangeShapeType="1"/>
            </p:cNvCxnSpPr>
            <p:nvPr/>
          </p:nvCxnSpPr>
          <p:spPr bwMode="auto">
            <a:xfrm flipH="1" flipV="1">
              <a:off x="2203322" y="3798550"/>
              <a:ext cx="4758161" cy="925851"/>
            </a:xfrm>
            <a:prstGeom prst="straightConnector1">
              <a:avLst/>
            </a:prstGeom>
            <a:noFill/>
            <a:ln w="76200">
              <a:solidFill>
                <a:srgbClr val="000000"/>
              </a:solidFill>
              <a:round/>
              <a:headEnd/>
              <a:tailEnd type="arrow" w="med" len="med"/>
            </a:ln>
            <a:extLst>
              <a:ext uri="{909E8E84-426E-40DD-AFC4-6F175D3DCCD1}">
                <a14:hiddenFill xmlns:a14="http://schemas.microsoft.com/office/drawing/2010/main">
                  <a:noFill/>
                </a14:hiddenFill>
              </a:ext>
            </a:extLst>
          </p:spPr>
        </p:cxnSp>
        <p:pic>
          <p:nvPicPr>
            <p:cNvPr id="7179"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720000">
              <a:off x="5810753" y="4188890"/>
              <a:ext cx="1341854" cy="1071019"/>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Footer Placeholder 1"/>
          <p:cNvSpPr>
            <a:spLocks noGrp="1"/>
          </p:cNvSpPr>
          <p:nvPr>
            <p:ph type="ftr" sz="quarter" idx="10"/>
          </p:nvPr>
        </p:nvSpPr>
        <p:spPr>
          <a:xfrm>
            <a:off x="2800349" y="6019800"/>
            <a:ext cx="4739439" cy="457200"/>
          </a:xfrm>
        </p:spPr>
        <p:txBody>
          <a:bodyPr/>
          <a:lstStyle/>
          <a:p>
            <a:pPr>
              <a:defRPr/>
            </a:pPr>
            <a:r>
              <a:rPr lang="en-US" smtClean="0"/>
              <a:t>S. Henderson, AAC 2012, June 11, 2012</a:t>
            </a:r>
            <a:endParaRPr lang="en-US" sz="1200" dirty="0"/>
          </a:p>
        </p:txBody>
      </p:sp>
      <p:sp>
        <p:nvSpPr>
          <p:cNvPr id="3" name="Slide Number Placeholder 2"/>
          <p:cNvSpPr>
            <a:spLocks noGrp="1"/>
          </p:cNvSpPr>
          <p:nvPr>
            <p:ph type="sldNum" sz="quarter" idx="11"/>
          </p:nvPr>
        </p:nvSpPr>
        <p:spPr>
          <a:xfrm>
            <a:off x="381000" y="6019800"/>
            <a:ext cx="1905000" cy="457200"/>
          </a:xfrm>
        </p:spPr>
        <p:txBody>
          <a:bodyPr/>
          <a:lstStyle/>
          <a:p>
            <a:pPr>
              <a:defRPr/>
            </a:pPr>
            <a:fld id="{4EE63935-E45B-46A4-BFD3-287CB7A07C9F}" type="slidenum">
              <a:rPr lang="en-US" smtClean="0"/>
              <a:pPr>
                <a:defRPr/>
              </a:pPr>
              <a:t>17</a:t>
            </a:fld>
            <a:endParaRPr lang="en-US" dirty="0"/>
          </a:p>
        </p:txBody>
      </p:sp>
    </p:spTree>
    <p:custDataLst>
      <p:tags r:id="rId1"/>
    </p:custDataLst>
    <p:extLst>
      <p:ext uri="{BB962C8B-B14F-4D97-AF65-F5344CB8AC3E}">
        <p14:creationId xmlns:p14="http://schemas.microsoft.com/office/powerpoint/2010/main" val="4188502427"/>
      </p:ext>
    </p:extLst>
  </p:cSld>
  <p:clrMapOvr>
    <a:masterClrMapping/>
  </p:clrMapOvr>
  <p:transition spd="slow" advTm="5463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199" y="152400"/>
            <a:ext cx="8072297" cy="762000"/>
          </a:xfrm>
        </p:spPr>
        <p:txBody>
          <a:bodyPr/>
          <a:lstStyle/>
          <a:p>
            <a:r>
              <a:rPr lang="en-US" sz="3200" b="1" dirty="0" smtClean="0"/>
              <a:t>Intensity Frontier: Precision and Rare Processes</a:t>
            </a:r>
            <a:endParaRPr lang="en-US" sz="3200" b="1" dirty="0"/>
          </a:p>
        </p:txBody>
      </p:sp>
      <p:sp>
        <p:nvSpPr>
          <p:cNvPr id="2" name="Slide Number Placeholder 1"/>
          <p:cNvSpPr>
            <a:spLocks noGrp="1"/>
          </p:cNvSpPr>
          <p:nvPr>
            <p:ph type="sldNum" sz="quarter" idx="11"/>
          </p:nvPr>
        </p:nvSpPr>
        <p:spPr/>
        <p:txBody>
          <a:bodyPr/>
          <a:lstStyle/>
          <a:p>
            <a:pPr>
              <a:defRPr/>
            </a:pPr>
            <a:fld id="{1B3358A5-5FAB-4AB2-9A75-D99F50C360C1}" type="slidenum">
              <a:rPr lang="en-US" smtClean="0"/>
              <a:pPr>
                <a:defRPr/>
              </a:pPr>
              <a:t>18</a:t>
            </a:fld>
            <a:endParaRPr lang="en-US"/>
          </a:p>
        </p:txBody>
      </p:sp>
      <p:pic>
        <p:nvPicPr>
          <p:cNvPr id="5" name="Picture 19"/>
          <p:cNvPicPr>
            <a:picLocks noChangeAspect="1" noChangeArrowheads="1"/>
          </p:cNvPicPr>
          <p:nvPr/>
        </p:nvPicPr>
        <p:blipFill>
          <a:blip r:embed="rId2">
            <a:extLst>
              <a:ext uri="{28A0092B-C50C-407E-A947-70E740481C1C}">
                <a14:useLocalDpi xmlns:a14="http://schemas.microsoft.com/office/drawing/2010/main" val="0"/>
              </a:ext>
            </a:extLst>
          </a:blip>
          <a:srcRect l="4713" b="4474"/>
          <a:stretch>
            <a:fillRect/>
          </a:stretch>
        </p:blipFill>
        <p:spPr bwMode="auto">
          <a:xfrm>
            <a:off x="3810000" y="2971800"/>
            <a:ext cx="3493126" cy="3448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pic>
      <p:sp>
        <p:nvSpPr>
          <p:cNvPr id="6" name="Text Box 13"/>
          <p:cNvSpPr txBox="1">
            <a:spLocks noChangeArrowheads="1"/>
          </p:cNvSpPr>
          <p:nvPr/>
        </p:nvSpPr>
        <p:spPr bwMode="auto">
          <a:xfrm>
            <a:off x="3200400" y="1982293"/>
            <a:ext cx="1755942" cy="60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a:r>
              <a:rPr lang="en-US" sz="2000" dirty="0">
                <a:solidFill>
                  <a:srgbClr val="000000"/>
                </a:solidFill>
              </a:rPr>
              <a:t>New Physics</a:t>
            </a:r>
          </a:p>
          <a:p>
            <a:pPr algn="ctr"/>
            <a:r>
              <a:rPr lang="en-US" sz="2000" dirty="0">
                <a:solidFill>
                  <a:srgbClr val="000000"/>
                </a:solidFill>
              </a:rPr>
              <a:t>Scale (</a:t>
            </a:r>
            <a:r>
              <a:rPr lang="en-US" sz="2000" dirty="0" err="1">
                <a:solidFill>
                  <a:srgbClr val="000000"/>
                </a:solidFill>
              </a:rPr>
              <a:t>TeV</a:t>
            </a:r>
            <a:r>
              <a:rPr lang="en-US" sz="2000" dirty="0">
                <a:solidFill>
                  <a:srgbClr val="000000"/>
                </a:solidFill>
              </a:rPr>
              <a:t>)</a:t>
            </a:r>
          </a:p>
        </p:txBody>
      </p:sp>
      <p:sp>
        <p:nvSpPr>
          <p:cNvPr id="7" name="Text Box 7"/>
          <p:cNvSpPr txBox="1">
            <a:spLocks noChangeArrowheads="1"/>
          </p:cNvSpPr>
          <p:nvPr/>
        </p:nvSpPr>
        <p:spPr bwMode="auto">
          <a:xfrm>
            <a:off x="4572000" y="6457890"/>
            <a:ext cx="2149948" cy="400110"/>
          </a:xfrm>
          <a:prstGeom prst="rect">
            <a:avLst/>
          </a:prstGeom>
          <a:solidFill>
            <a:schemeClr val="tx1"/>
          </a:solidFill>
          <a:ln>
            <a:noFill/>
          </a:ln>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a:r>
              <a:rPr lang="en-US" sz="2000" dirty="0">
                <a:solidFill>
                  <a:srgbClr val="000000"/>
                </a:solidFill>
              </a:rPr>
              <a:t>Model Parameter</a:t>
            </a:r>
          </a:p>
        </p:txBody>
      </p:sp>
      <p:grpSp>
        <p:nvGrpSpPr>
          <p:cNvPr id="9" name="Group 8"/>
          <p:cNvGrpSpPr>
            <a:grpSpLocks noChangeAspect="1"/>
          </p:cNvGrpSpPr>
          <p:nvPr/>
        </p:nvGrpSpPr>
        <p:grpSpPr>
          <a:xfrm>
            <a:off x="3352801" y="824856"/>
            <a:ext cx="5562599" cy="2070744"/>
            <a:chOff x="-34201" y="1114425"/>
            <a:chExt cx="8979764" cy="3207310"/>
          </a:xfrm>
        </p:grpSpPr>
        <p:sp>
          <p:nvSpPr>
            <p:cNvPr id="10" name="Rectangle 9"/>
            <p:cNvSpPr/>
            <p:nvPr/>
          </p:nvSpPr>
          <p:spPr>
            <a:xfrm>
              <a:off x="-34201" y="1133478"/>
              <a:ext cx="8967064" cy="31882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grpSp>
          <p:nvGrpSpPr>
            <p:cNvPr id="11" name="Group 26"/>
            <p:cNvGrpSpPr>
              <a:grpSpLocks/>
            </p:cNvGrpSpPr>
            <p:nvPr/>
          </p:nvGrpSpPr>
          <p:grpSpPr bwMode="auto">
            <a:xfrm>
              <a:off x="314782" y="1381785"/>
              <a:ext cx="8618224" cy="2545690"/>
              <a:chOff x="228600" y="3361339"/>
              <a:chExt cx="8619118" cy="2545475"/>
            </a:xfrm>
          </p:grpSpPr>
          <p:pic>
            <p:nvPicPr>
              <p:cNvPr id="12" name="Picture 27" descr="mu2e-pic-v3.png"/>
              <p:cNvPicPr>
                <a:picLocks noChangeAspect="1"/>
              </p:cNvPicPr>
              <p:nvPr/>
            </p:nvPicPr>
            <p:blipFill>
              <a:blip r:embed="rId3" cstate="print">
                <a:extLst>
                  <a:ext uri="{28A0092B-C50C-407E-A947-70E740481C1C}">
                    <a14:useLocalDpi xmlns:a14="http://schemas.microsoft.com/office/drawing/2010/main" val="0"/>
                  </a:ext>
                </a:extLst>
              </a:blip>
              <a:srcRect t="25703" b="15276"/>
              <a:stretch>
                <a:fillRect/>
              </a:stretch>
            </p:blipFill>
            <p:spPr bwMode="auto">
              <a:xfrm>
                <a:off x="228600" y="3384490"/>
                <a:ext cx="8547100" cy="2522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8"/>
              <p:cNvSpPr txBox="1">
                <a:spLocks noChangeArrowheads="1"/>
              </p:cNvSpPr>
              <p:nvPr/>
            </p:nvSpPr>
            <p:spPr bwMode="auto">
              <a:xfrm>
                <a:off x="290874" y="3361339"/>
                <a:ext cx="2393334" cy="395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400" dirty="0">
                    <a:solidFill>
                      <a:srgbClr val="000000"/>
                    </a:solidFill>
                  </a:rPr>
                  <a:t>Production Solenoid</a:t>
                </a:r>
              </a:p>
            </p:txBody>
          </p:sp>
          <p:sp>
            <p:nvSpPr>
              <p:cNvPr id="14" name="TextBox 29"/>
              <p:cNvSpPr txBox="1">
                <a:spLocks noChangeArrowheads="1"/>
              </p:cNvSpPr>
              <p:nvPr/>
            </p:nvSpPr>
            <p:spPr bwMode="auto">
              <a:xfrm>
                <a:off x="5426855" y="3498790"/>
                <a:ext cx="2152971" cy="395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400" dirty="0">
                    <a:solidFill>
                      <a:srgbClr val="000000"/>
                    </a:solidFill>
                  </a:rPr>
                  <a:t>Detector Solenoid</a:t>
                </a:r>
              </a:p>
            </p:txBody>
          </p:sp>
          <p:sp>
            <p:nvSpPr>
              <p:cNvPr id="15" name="TextBox 30"/>
              <p:cNvSpPr txBox="1">
                <a:spLocks noChangeArrowheads="1"/>
              </p:cNvSpPr>
              <p:nvPr/>
            </p:nvSpPr>
            <p:spPr bwMode="auto">
              <a:xfrm>
                <a:off x="2240683" y="3727388"/>
                <a:ext cx="2262078" cy="395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400">
                    <a:solidFill>
                      <a:srgbClr val="000000"/>
                    </a:solidFill>
                  </a:rPr>
                  <a:t>Transport Solenoid</a:t>
                </a:r>
              </a:p>
            </p:txBody>
          </p:sp>
          <p:sp>
            <p:nvSpPr>
              <p:cNvPr id="16" name="TextBox 31"/>
              <p:cNvSpPr txBox="1">
                <a:spLocks noChangeArrowheads="1"/>
              </p:cNvSpPr>
              <p:nvPr/>
            </p:nvSpPr>
            <p:spPr bwMode="auto">
              <a:xfrm>
                <a:off x="1520705" y="4974419"/>
                <a:ext cx="1713019" cy="727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400">
                    <a:solidFill>
                      <a:srgbClr val="000000"/>
                    </a:solidFill>
                  </a:rPr>
                  <a:t>Proton Beam </a:t>
                </a:r>
              </a:p>
              <a:p>
                <a:pPr algn="ctr" eaLnBrk="1" hangingPunct="1"/>
                <a:r>
                  <a:rPr lang="en-US" sz="1400">
                    <a:solidFill>
                      <a:srgbClr val="000000"/>
                    </a:solidFill>
                  </a:rPr>
                  <a:t>to Target</a:t>
                </a:r>
              </a:p>
            </p:txBody>
          </p:sp>
          <p:sp>
            <p:nvSpPr>
              <p:cNvPr id="17" name="TextBox 32"/>
              <p:cNvSpPr txBox="1">
                <a:spLocks noChangeArrowheads="1"/>
              </p:cNvSpPr>
              <p:nvPr/>
            </p:nvSpPr>
            <p:spPr bwMode="auto">
              <a:xfrm>
                <a:off x="6599536" y="5008023"/>
                <a:ext cx="1049531" cy="395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400">
                    <a:solidFill>
                      <a:srgbClr val="000000"/>
                    </a:solidFill>
                  </a:rPr>
                  <a:t>Tracker</a:t>
                </a:r>
              </a:p>
            </p:txBody>
          </p:sp>
          <p:sp>
            <p:nvSpPr>
              <p:cNvPr id="18" name="TextBox 33"/>
              <p:cNvSpPr txBox="1">
                <a:spLocks noChangeArrowheads="1"/>
              </p:cNvSpPr>
              <p:nvPr/>
            </p:nvSpPr>
            <p:spPr bwMode="auto">
              <a:xfrm>
                <a:off x="7362187" y="4823359"/>
                <a:ext cx="1485531" cy="395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400">
                    <a:solidFill>
                      <a:srgbClr val="000000"/>
                    </a:solidFill>
                  </a:rPr>
                  <a:t>Calorimeter</a:t>
                </a:r>
              </a:p>
            </p:txBody>
          </p:sp>
          <p:cxnSp>
            <p:nvCxnSpPr>
              <p:cNvPr id="19" name="Straight Connector 18"/>
              <p:cNvCxnSpPr/>
              <p:nvPr/>
            </p:nvCxnSpPr>
            <p:spPr>
              <a:xfrm>
                <a:off x="1091832" y="4482947"/>
                <a:ext cx="1286008" cy="492083"/>
              </a:xfrm>
              <a:prstGeom prst="line">
                <a:avLst/>
              </a:prstGeom>
              <a:ln w="57150">
                <a:solidFill>
                  <a:srgbClr val="FF0000"/>
                </a:solidFill>
                <a:headEnd type="arrow"/>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a:endCxn id="17" idx="0"/>
              </p:cNvCxnSpPr>
              <p:nvPr/>
            </p:nvCxnSpPr>
            <p:spPr>
              <a:xfrm>
                <a:off x="7013822" y="4592475"/>
                <a:ext cx="110479" cy="415549"/>
              </a:xfrm>
              <a:prstGeom prst="line">
                <a:avLst/>
              </a:prstGeom>
              <a:ln w="19050">
                <a:solidFill>
                  <a:srgbClr val="FF0000"/>
                </a:solidFill>
                <a:headEnd type="arrow"/>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7728271" y="4521044"/>
                <a:ext cx="222273" cy="406366"/>
              </a:xfrm>
              <a:prstGeom prst="line">
                <a:avLst/>
              </a:prstGeom>
              <a:ln w="19050">
                <a:solidFill>
                  <a:srgbClr val="FF0000"/>
                </a:solidFill>
                <a:headEnd type="arrow"/>
              </a:ln>
            </p:spPr>
            <p:style>
              <a:lnRef idx="2">
                <a:schemeClr val="accent1"/>
              </a:lnRef>
              <a:fillRef idx="0">
                <a:schemeClr val="accent1"/>
              </a:fillRef>
              <a:effectRef idx="1">
                <a:schemeClr val="accent1"/>
              </a:effectRef>
              <a:fontRef idx="minor">
                <a:schemeClr val="tx1"/>
              </a:fontRef>
            </p:style>
          </p:cxnSp>
        </p:grpSp>
        <p:sp>
          <p:nvSpPr>
            <p:cNvPr id="24" name="TextBox 11"/>
            <p:cNvSpPr txBox="1">
              <a:spLocks noChangeArrowheads="1"/>
            </p:cNvSpPr>
            <p:nvPr/>
          </p:nvSpPr>
          <p:spPr bwMode="auto">
            <a:xfrm>
              <a:off x="7908674" y="1114425"/>
              <a:ext cx="1036889" cy="474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800" b="1" dirty="0">
                  <a:solidFill>
                    <a:srgbClr val="000000"/>
                  </a:solidFill>
                </a:rPr>
                <a:t>Mu2e</a:t>
              </a:r>
            </a:p>
          </p:txBody>
        </p:sp>
        <p:sp>
          <p:nvSpPr>
            <p:cNvPr id="25" name="TextBox 43"/>
            <p:cNvSpPr txBox="1">
              <a:spLocks noChangeArrowheads="1"/>
            </p:cNvSpPr>
            <p:nvPr/>
          </p:nvSpPr>
          <p:spPr bwMode="auto">
            <a:xfrm>
              <a:off x="5001834" y="3181349"/>
              <a:ext cx="1920046" cy="72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400" dirty="0">
                  <a:solidFill>
                    <a:srgbClr val="000000"/>
                  </a:solidFill>
                </a:rPr>
                <a:t>Stopping Target</a:t>
              </a:r>
            </a:p>
            <a:p>
              <a:pPr algn="ctr" eaLnBrk="1" hangingPunct="1"/>
              <a:r>
                <a:rPr lang="en-US" sz="1400" dirty="0">
                  <a:solidFill>
                    <a:srgbClr val="000000"/>
                  </a:solidFill>
                  <a:latin typeface="Symbol" pitchFamily="18" charset="2"/>
                </a:rPr>
                <a:t>m</a:t>
              </a:r>
              <a:r>
                <a:rPr lang="en-US" sz="1400" dirty="0">
                  <a:solidFill>
                    <a:srgbClr val="000000"/>
                  </a:solidFill>
                </a:rPr>
                <a:t> </a:t>
              </a:r>
              <a:r>
                <a:rPr lang="en-US" sz="1400" dirty="0">
                  <a:solidFill>
                    <a:srgbClr val="000000"/>
                  </a:solidFill>
                  <a:sym typeface="Wingdings" pitchFamily="2" charset="2"/>
                </a:rPr>
                <a:t> e</a:t>
              </a:r>
              <a:endParaRPr lang="en-US" sz="1400" dirty="0">
                <a:solidFill>
                  <a:srgbClr val="000000"/>
                </a:solidFill>
              </a:endParaRPr>
            </a:p>
          </p:txBody>
        </p:sp>
        <p:cxnSp>
          <p:nvCxnSpPr>
            <p:cNvPr id="26" name="Straight Connector 25"/>
            <p:cNvCxnSpPr/>
            <p:nvPr/>
          </p:nvCxnSpPr>
          <p:spPr>
            <a:xfrm>
              <a:off x="5818188" y="2727325"/>
              <a:ext cx="142875" cy="461963"/>
            </a:xfrm>
            <a:prstGeom prst="line">
              <a:avLst/>
            </a:prstGeom>
            <a:ln w="19050">
              <a:solidFill>
                <a:srgbClr val="FF0000"/>
              </a:solidFill>
              <a:headEnd type="arrow"/>
            </a:ln>
          </p:spPr>
          <p:style>
            <a:lnRef idx="2">
              <a:schemeClr val="accent1"/>
            </a:lnRef>
            <a:fillRef idx="0">
              <a:schemeClr val="accent1"/>
            </a:fillRef>
            <a:effectRef idx="1">
              <a:schemeClr val="accent1"/>
            </a:effectRef>
            <a:fontRef idx="minor">
              <a:schemeClr val="tx1"/>
            </a:fontRef>
          </p:style>
        </p:cxnSp>
      </p:grpSp>
      <p:sp>
        <p:nvSpPr>
          <p:cNvPr id="27" name="Footer Placeholder 26"/>
          <p:cNvSpPr>
            <a:spLocks noGrp="1"/>
          </p:cNvSpPr>
          <p:nvPr>
            <p:ph type="ftr" sz="quarter" idx="10"/>
          </p:nvPr>
        </p:nvSpPr>
        <p:spPr/>
        <p:txBody>
          <a:bodyPr/>
          <a:lstStyle/>
          <a:p>
            <a:pPr>
              <a:defRPr/>
            </a:pPr>
            <a:r>
              <a:rPr lang="en-US" smtClean="0"/>
              <a:t>S. Henderson, AAC 2012, June 11, 2012</a:t>
            </a:r>
            <a:endParaRPr lang="en-US"/>
          </a:p>
        </p:txBody>
      </p:sp>
      <p:sp>
        <p:nvSpPr>
          <p:cNvPr id="31" name="Text Box 13"/>
          <p:cNvSpPr txBox="1">
            <a:spLocks noChangeArrowheads="1"/>
          </p:cNvSpPr>
          <p:nvPr/>
        </p:nvSpPr>
        <p:spPr bwMode="auto">
          <a:xfrm>
            <a:off x="1905000" y="4069285"/>
            <a:ext cx="1755942" cy="707886"/>
          </a:xfrm>
          <a:prstGeom prst="rect">
            <a:avLst/>
          </a:prstGeom>
          <a:solidFill>
            <a:schemeClr val="tx1"/>
          </a:solidFill>
          <a:ln>
            <a:noFill/>
          </a:ln>
          <a:extLst/>
        </p:spPr>
        <p:txBody>
          <a:bodyPr>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a:r>
              <a:rPr lang="en-US" sz="2000" dirty="0">
                <a:solidFill>
                  <a:srgbClr val="000000"/>
                </a:solidFill>
              </a:rPr>
              <a:t>New </a:t>
            </a:r>
            <a:r>
              <a:rPr lang="en-US" sz="2000" dirty="0" smtClean="0">
                <a:solidFill>
                  <a:srgbClr val="000000"/>
                </a:solidFill>
              </a:rPr>
              <a:t>Physics Scale </a:t>
            </a:r>
            <a:r>
              <a:rPr lang="en-US" sz="2000" dirty="0">
                <a:solidFill>
                  <a:srgbClr val="000000"/>
                </a:solidFill>
              </a:rPr>
              <a:t>(</a:t>
            </a:r>
            <a:r>
              <a:rPr lang="en-US" sz="2000" dirty="0" err="1">
                <a:solidFill>
                  <a:srgbClr val="000000"/>
                </a:solidFill>
              </a:rPr>
              <a:t>TeV</a:t>
            </a:r>
            <a:r>
              <a:rPr lang="en-US" sz="2000" dirty="0">
                <a:solidFill>
                  <a:srgbClr val="000000"/>
                </a:solidFill>
              </a:rPr>
              <a:t>)</a:t>
            </a:r>
          </a:p>
        </p:txBody>
      </p:sp>
      <p:sp>
        <p:nvSpPr>
          <p:cNvPr id="30" name="TextBox 29"/>
          <p:cNvSpPr txBox="1"/>
          <p:nvPr/>
        </p:nvSpPr>
        <p:spPr>
          <a:xfrm>
            <a:off x="226826" y="1325940"/>
            <a:ext cx="2897374" cy="1569660"/>
          </a:xfrm>
          <a:prstGeom prst="rect">
            <a:avLst/>
          </a:prstGeom>
          <a:solidFill>
            <a:schemeClr val="tx1"/>
          </a:solidFill>
        </p:spPr>
        <p:txBody>
          <a:bodyPr wrap="square" rtlCol="0">
            <a:spAutoFit/>
          </a:bodyPr>
          <a:lstStyle/>
          <a:p>
            <a:pPr algn="l"/>
            <a:r>
              <a:rPr lang="en-US" dirty="0" smtClean="0">
                <a:solidFill>
                  <a:schemeClr val="bg1">
                    <a:lumMod val="60000"/>
                    <a:lumOff val="40000"/>
                  </a:schemeClr>
                </a:solidFill>
              </a:rPr>
              <a:t>Search for Muon to electron conversion in the field of a nucleus</a:t>
            </a:r>
            <a:endParaRPr lang="en-US" dirty="0">
              <a:solidFill>
                <a:schemeClr val="bg1">
                  <a:lumMod val="60000"/>
                  <a:lumOff val="40000"/>
                </a:schemeClr>
              </a:solidFill>
            </a:endParaRPr>
          </a:p>
        </p:txBody>
      </p:sp>
      <p:sp>
        <p:nvSpPr>
          <p:cNvPr id="36" name="Text Box 13"/>
          <p:cNvSpPr txBox="1">
            <a:spLocks noChangeArrowheads="1"/>
          </p:cNvSpPr>
          <p:nvPr/>
        </p:nvSpPr>
        <p:spPr bwMode="auto">
          <a:xfrm>
            <a:off x="7391400" y="3483114"/>
            <a:ext cx="1574415" cy="707886"/>
          </a:xfrm>
          <a:prstGeom prst="rect">
            <a:avLst/>
          </a:prstGeom>
          <a:solidFill>
            <a:schemeClr val="tx1"/>
          </a:solidFill>
          <a:ln>
            <a:noFill/>
          </a:ln>
          <a:extLst/>
        </p:spPr>
        <p:txBody>
          <a:bodyPr wrap="squar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a:r>
              <a:rPr lang="en-US" sz="2000" dirty="0" smtClean="0">
                <a:solidFill>
                  <a:srgbClr val="000000"/>
                </a:solidFill>
              </a:rPr>
              <a:t>With Project-X</a:t>
            </a:r>
            <a:endParaRPr lang="en-US" sz="2000" dirty="0">
              <a:solidFill>
                <a:srgbClr val="000000"/>
              </a:solidFill>
            </a:endParaRPr>
          </a:p>
        </p:txBody>
      </p:sp>
    </p:spTree>
    <p:extLst>
      <p:ext uri="{BB962C8B-B14F-4D97-AF65-F5344CB8AC3E}">
        <p14:creationId xmlns:p14="http://schemas.microsoft.com/office/powerpoint/2010/main" val="6266444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199" y="152400"/>
            <a:ext cx="8072297" cy="762000"/>
          </a:xfrm>
        </p:spPr>
        <p:txBody>
          <a:bodyPr/>
          <a:lstStyle/>
          <a:p>
            <a:r>
              <a:rPr lang="en-US" sz="3200" b="1" dirty="0" smtClean="0"/>
              <a:t>Intensity Frontier: Precision and Rare Processes</a:t>
            </a:r>
            <a:endParaRPr lang="en-US" sz="3200" b="1" dirty="0"/>
          </a:p>
        </p:txBody>
      </p:sp>
      <p:sp>
        <p:nvSpPr>
          <p:cNvPr id="2" name="Slide Number Placeholder 1"/>
          <p:cNvSpPr>
            <a:spLocks noGrp="1"/>
          </p:cNvSpPr>
          <p:nvPr>
            <p:ph type="sldNum" sz="quarter" idx="11"/>
          </p:nvPr>
        </p:nvSpPr>
        <p:spPr/>
        <p:txBody>
          <a:bodyPr/>
          <a:lstStyle/>
          <a:p>
            <a:pPr>
              <a:defRPr/>
            </a:pPr>
            <a:fld id="{1B3358A5-5FAB-4AB2-9A75-D99F50C360C1}" type="slidenum">
              <a:rPr lang="en-US" smtClean="0"/>
              <a:pPr>
                <a:defRPr/>
              </a:pPr>
              <a:t>19</a:t>
            </a:fld>
            <a:endParaRPr lang="en-US"/>
          </a:p>
        </p:txBody>
      </p:sp>
      <p:pic>
        <p:nvPicPr>
          <p:cNvPr id="28" name="Picture 61" descr="g-2-jpg"/>
          <p:cNvPicPr>
            <a:picLocks noChangeAspect="1" noChangeArrowheads="1"/>
          </p:cNvPicPr>
          <p:nvPr/>
        </p:nvPicPr>
        <p:blipFill>
          <a:blip r:embed="rId2">
            <a:extLst>
              <a:ext uri="{28A0092B-C50C-407E-A947-70E740481C1C}">
                <a14:useLocalDpi xmlns:a14="http://schemas.microsoft.com/office/drawing/2010/main" val="0"/>
              </a:ext>
            </a:extLst>
          </a:blip>
          <a:srcRect l="50000" t="18965" r="734" b="18965"/>
          <a:stretch>
            <a:fillRect/>
          </a:stretch>
        </p:blipFill>
        <p:spPr bwMode="auto">
          <a:xfrm>
            <a:off x="5981965" y="887104"/>
            <a:ext cx="2704835" cy="2321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ExperimentsVsTime-BLR-v3"/>
          <p:cNvPicPr>
            <a:picLocks noChangeAspect="1" noChangeArrowheads="1"/>
          </p:cNvPicPr>
          <p:nvPr/>
        </p:nvPicPr>
        <p:blipFill>
          <a:blip r:embed="rId3">
            <a:extLst>
              <a:ext uri="{28A0092B-C50C-407E-A947-70E740481C1C}">
                <a14:useLocalDpi xmlns:a14="http://schemas.microsoft.com/office/drawing/2010/main" val="0"/>
              </a:ext>
            </a:extLst>
          </a:blip>
          <a:srcRect l="33333" t="37122" r="20589" b="32576"/>
          <a:stretch>
            <a:fillRect/>
          </a:stretch>
        </p:blipFill>
        <p:spPr bwMode="auto">
          <a:xfrm>
            <a:off x="4812084" y="3429000"/>
            <a:ext cx="4179516"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Footer Placeholder 26"/>
          <p:cNvSpPr>
            <a:spLocks noGrp="1"/>
          </p:cNvSpPr>
          <p:nvPr>
            <p:ph type="ftr" sz="quarter" idx="10"/>
          </p:nvPr>
        </p:nvSpPr>
        <p:spPr/>
        <p:txBody>
          <a:bodyPr/>
          <a:lstStyle/>
          <a:p>
            <a:pPr>
              <a:defRPr/>
            </a:pPr>
            <a:r>
              <a:rPr lang="en-US" smtClean="0"/>
              <a:t>S. Henderson, AAC 2012, June 11, 2012</a:t>
            </a:r>
            <a:endParaRPr lang="en-US"/>
          </a:p>
        </p:txBody>
      </p:sp>
      <p:sp>
        <p:nvSpPr>
          <p:cNvPr id="33" name="TextBox 32"/>
          <p:cNvSpPr txBox="1"/>
          <p:nvPr/>
        </p:nvSpPr>
        <p:spPr>
          <a:xfrm>
            <a:off x="416094" y="1447800"/>
            <a:ext cx="4878574" cy="830997"/>
          </a:xfrm>
          <a:prstGeom prst="rect">
            <a:avLst/>
          </a:prstGeom>
          <a:solidFill>
            <a:schemeClr val="tx1"/>
          </a:solidFill>
        </p:spPr>
        <p:txBody>
          <a:bodyPr wrap="square" rtlCol="0">
            <a:spAutoFit/>
          </a:bodyPr>
          <a:lstStyle/>
          <a:p>
            <a:pPr algn="l"/>
            <a:r>
              <a:rPr lang="en-US" dirty="0" smtClean="0">
                <a:solidFill>
                  <a:schemeClr val="bg1">
                    <a:lumMod val="60000"/>
                    <a:lumOff val="40000"/>
                  </a:schemeClr>
                </a:solidFill>
              </a:rPr>
              <a:t>Precision measurement of </a:t>
            </a:r>
            <a:r>
              <a:rPr lang="en-US" dirty="0" err="1" smtClean="0">
                <a:solidFill>
                  <a:schemeClr val="bg1">
                    <a:lumMod val="60000"/>
                    <a:lumOff val="40000"/>
                  </a:schemeClr>
                </a:solidFill>
              </a:rPr>
              <a:t>muon</a:t>
            </a:r>
            <a:r>
              <a:rPr lang="en-US" dirty="0" smtClean="0">
                <a:solidFill>
                  <a:schemeClr val="bg1">
                    <a:lumMod val="60000"/>
                    <a:lumOff val="40000"/>
                  </a:schemeClr>
                </a:solidFill>
              </a:rPr>
              <a:t> anomalous magnetic moment, g-2</a:t>
            </a:r>
            <a:endParaRPr lang="en-US" dirty="0">
              <a:solidFill>
                <a:schemeClr val="bg1">
                  <a:lumMod val="60000"/>
                  <a:lumOff val="40000"/>
                </a:schemeClr>
              </a:solidFill>
            </a:endParaRPr>
          </a:p>
        </p:txBody>
      </p:sp>
      <p:sp>
        <p:nvSpPr>
          <p:cNvPr id="34" name="Text Box 7"/>
          <p:cNvSpPr txBox="1">
            <a:spLocks noChangeArrowheads="1"/>
          </p:cNvSpPr>
          <p:nvPr/>
        </p:nvSpPr>
        <p:spPr bwMode="auto">
          <a:xfrm>
            <a:off x="6477000" y="3559314"/>
            <a:ext cx="2431157" cy="707886"/>
          </a:xfrm>
          <a:prstGeom prst="rect">
            <a:avLst/>
          </a:prstGeom>
          <a:solidFill>
            <a:schemeClr val="tx1"/>
          </a:solidFill>
          <a:ln>
            <a:noFill/>
          </a:ln>
          <a:extLst/>
        </p:spPr>
        <p:txBody>
          <a:bodyPr wrap="squar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a:r>
              <a:rPr lang="en-US" sz="2000" dirty="0" smtClean="0">
                <a:solidFill>
                  <a:srgbClr val="000000"/>
                </a:solidFill>
              </a:rPr>
              <a:t>g-2 measurement history</a:t>
            </a:r>
            <a:endParaRPr lang="en-US" sz="2000" dirty="0">
              <a:solidFill>
                <a:srgbClr val="000000"/>
              </a:solid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531" y="3077241"/>
            <a:ext cx="4402669" cy="3247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57275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304800"/>
            <a:ext cx="7391400" cy="4038600"/>
          </a:xfrm>
        </p:spPr>
        <p:txBody>
          <a:bodyPr/>
          <a:lstStyle/>
          <a:p>
            <a:pPr marL="0" indent="0">
              <a:buNone/>
            </a:pPr>
            <a:r>
              <a:rPr lang="en-US" sz="3200" b="1" dirty="0" smtClean="0">
                <a:solidFill>
                  <a:srgbClr val="FFFFFF"/>
                </a:solidFill>
              </a:rPr>
              <a:t>From the Chairman: “You’re mission should you choose to accept it…”</a:t>
            </a:r>
            <a:endParaRPr lang="en-US" sz="3200" b="1" dirty="0">
              <a:solidFill>
                <a:srgbClr val="FFFFFF"/>
              </a:solidFill>
            </a:endParaRPr>
          </a:p>
        </p:txBody>
      </p:sp>
      <p:sp>
        <p:nvSpPr>
          <p:cNvPr id="4" name="Slide Number Placeholder 3"/>
          <p:cNvSpPr>
            <a:spLocks noGrp="1"/>
          </p:cNvSpPr>
          <p:nvPr>
            <p:ph type="sldNum" sz="quarter" idx="11"/>
          </p:nvPr>
        </p:nvSpPr>
        <p:spPr/>
        <p:txBody>
          <a:bodyPr/>
          <a:lstStyle/>
          <a:p>
            <a:pPr>
              <a:defRPr/>
            </a:pPr>
            <a:fld id="{EEB64668-9DC1-4FB1-8BD5-90EFBCB61419}" type="slidenum">
              <a:rPr lang="en-US" smtClean="0"/>
              <a:pPr>
                <a:defRPr/>
              </a:pPr>
              <a:t>2</a:t>
            </a:fld>
            <a:endParaRPr lang="en-US"/>
          </a:p>
        </p:txBody>
      </p:sp>
      <p:sp>
        <p:nvSpPr>
          <p:cNvPr id="5" name="Footer Placeholder 4"/>
          <p:cNvSpPr>
            <a:spLocks noGrp="1"/>
          </p:cNvSpPr>
          <p:nvPr>
            <p:ph type="ftr" sz="quarter" idx="10"/>
          </p:nvPr>
        </p:nvSpPr>
        <p:spPr/>
        <p:txBody>
          <a:bodyPr/>
          <a:lstStyle/>
          <a:p>
            <a:pPr>
              <a:defRPr/>
            </a:pPr>
            <a:r>
              <a:rPr lang="en-US" smtClean="0"/>
              <a:t>S. Henderson, AAC 2012, June 11, 2012</a:t>
            </a: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2047875"/>
            <a:ext cx="4343400" cy="3438525"/>
          </a:xfrm>
          <a:prstGeom prst="rect">
            <a:avLst/>
          </a:prstGeom>
        </p:spPr>
      </p:pic>
      <p:sp>
        <p:nvSpPr>
          <p:cNvPr id="7" name="Rectangle 6"/>
          <p:cNvSpPr/>
          <p:nvPr/>
        </p:nvSpPr>
        <p:spPr>
          <a:xfrm>
            <a:off x="381000" y="1752600"/>
            <a:ext cx="4191000" cy="3785652"/>
          </a:xfrm>
          <a:prstGeom prst="rect">
            <a:avLst/>
          </a:prstGeom>
        </p:spPr>
        <p:txBody>
          <a:bodyPr wrap="square">
            <a:spAutoFit/>
          </a:bodyPr>
          <a:lstStyle/>
          <a:p>
            <a:pPr algn="l"/>
            <a:r>
              <a:rPr lang="en-US" dirty="0" smtClean="0"/>
              <a:t>“…provide </a:t>
            </a:r>
            <a:r>
              <a:rPr lang="en-US" dirty="0"/>
              <a:t>a perspective on how future Intensity Frontier accelerators could evolve into the next generation Energy Frontier accelerators, and to connect the associated R&amp;D needs to the Advanced Accelerator Concepts Workshop </a:t>
            </a:r>
            <a:r>
              <a:rPr lang="en-US" dirty="0" smtClean="0"/>
              <a:t>community.”</a:t>
            </a:r>
            <a:endParaRPr lang="en-US" dirty="0"/>
          </a:p>
        </p:txBody>
      </p:sp>
    </p:spTree>
    <p:extLst>
      <p:ext uri="{BB962C8B-B14F-4D97-AF65-F5344CB8AC3E}">
        <p14:creationId xmlns:p14="http://schemas.microsoft.com/office/powerpoint/2010/main" val="41154637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858000" cy="762000"/>
          </a:xfrm>
        </p:spPr>
        <p:txBody>
          <a:bodyPr/>
          <a:lstStyle/>
          <a:p>
            <a:r>
              <a:rPr lang="en-US" sz="3200" b="1" dirty="0" smtClean="0"/>
              <a:t>Intensity Frontier Accelerators</a:t>
            </a:r>
            <a:endParaRPr lang="en-US" sz="3200" b="1" dirty="0"/>
          </a:p>
        </p:txBody>
      </p:sp>
      <p:sp>
        <p:nvSpPr>
          <p:cNvPr id="3" name="Content Placeholder 2"/>
          <p:cNvSpPr>
            <a:spLocks noGrp="1"/>
          </p:cNvSpPr>
          <p:nvPr>
            <p:ph idx="1"/>
          </p:nvPr>
        </p:nvSpPr>
        <p:spPr>
          <a:xfrm>
            <a:off x="304800" y="685800"/>
            <a:ext cx="8839200" cy="1066800"/>
          </a:xfrm>
        </p:spPr>
        <p:txBody>
          <a:bodyPr/>
          <a:lstStyle/>
          <a:p>
            <a:pPr marL="0" indent="0">
              <a:buNone/>
            </a:pPr>
            <a:r>
              <a:rPr lang="en-US" dirty="0" smtClean="0"/>
              <a:t>Operating facilities for </a:t>
            </a:r>
            <a:r>
              <a:rPr lang="en-US" dirty="0"/>
              <a:t>l</a:t>
            </a:r>
            <a:r>
              <a:rPr lang="en-US" dirty="0" smtClean="0"/>
              <a:t>ong-baseline neutrino physics:</a:t>
            </a:r>
          </a:p>
        </p:txBody>
      </p:sp>
      <p:sp>
        <p:nvSpPr>
          <p:cNvPr id="4" name="Footer Placeholder 3"/>
          <p:cNvSpPr>
            <a:spLocks noGrp="1"/>
          </p:cNvSpPr>
          <p:nvPr>
            <p:ph type="ftr" sz="quarter" idx="10"/>
          </p:nvPr>
        </p:nvSpPr>
        <p:spPr/>
        <p:txBody>
          <a:bodyPr/>
          <a:lstStyle/>
          <a:p>
            <a:pPr>
              <a:defRPr/>
            </a:pPr>
            <a:r>
              <a:rPr lang="en-US" smtClean="0"/>
              <a:t>S. Henderson, AAC 2012, June 11, 2012</a:t>
            </a:r>
            <a:endParaRPr lang="en-US"/>
          </a:p>
        </p:txBody>
      </p:sp>
      <p:sp>
        <p:nvSpPr>
          <p:cNvPr id="5" name="Slide Number Placeholder 4"/>
          <p:cNvSpPr>
            <a:spLocks noGrp="1"/>
          </p:cNvSpPr>
          <p:nvPr>
            <p:ph type="sldNum" sz="quarter" idx="11"/>
          </p:nvPr>
        </p:nvSpPr>
        <p:spPr/>
        <p:txBody>
          <a:bodyPr/>
          <a:lstStyle/>
          <a:p>
            <a:pPr>
              <a:defRPr/>
            </a:pPr>
            <a:fld id="{EEB64668-9DC1-4FB1-8BD5-90EFBCB61419}" type="slidenum">
              <a:rPr lang="en-US" smtClean="0"/>
              <a:pPr>
                <a:defRPr/>
              </a:pPr>
              <a:t>20</a:t>
            </a:fld>
            <a:endParaRPr lang="en-US"/>
          </a:p>
        </p:txBody>
      </p:sp>
      <p:pic>
        <p:nvPicPr>
          <p:cNvPr id="6" name="Picture 5" descr="07-0329-14D.jpg"/>
          <p:cNvPicPr>
            <a:picLocks noChangeAspect="1"/>
          </p:cNvPicPr>
          <p:nvPr/>
        </p:nvPicPr>
        <p:blipFill>
          <a:blip r:embed="rId2"/>
          <a:stretch>
            <a:fillRect/>
          </a:stretch>
        </p:blipFill>
        <p:spPr>
          <a:xfrm>
            <a:off x="381000" y="1447800"/>
            <a:ext cx="4306225" cy="24384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313" y="4078798"/>
            <a:ext cx="3850943" cy="2294706"/>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1009" y="2361634"/>
            <a:ext cx="4267200" cy="3049132"/>
          </a:xfrm>
          <a:prstGeom prst="rect">
            <a:avLst/>
          </a:prstGeom>
        </p:spPr>
      </p:pic>
      <p:sp>
        <p:nvSpPr>
          <p:cNvPr id="8" name="TextBox 7"/>
          <p:cNvSpPr txBox="1"/>
          <p:nvPr/>
        </p:nvSpPr>
        <p:spPr>
          <a:xfrm>
            <a:off x="3657600" y="1295400"/>
            <a:ext cx="1752600" cy="457200"/>
          </a:xfrm>
          <a:prstGeom prst="rect">
            <a:avLst/>
          </a:prstGeom>
          <a:solidFill>
            <a:schemeClr val="tx1"/>
          </a:solidFill>
        </p:spPr>
        <p:txBody>
          <a:bodyPr wrap="square" rtlCol="0">
            <a:spAutoFit/>
          </a:bodyPr>
          <a:lstStyle/>
          <a:p>
            <a:pPr algn="ctr"/>
            <a:r>
              <a:rPr lang="en-US" b="1" dirty="0" smtClean="0">
                <a:solidFill>
                  <a:schemeClr val="bg1">
                    <a:lumMod val="60000"/>
                    <a:lumOff val="40000"/>
                  </a:schemeClr>
                </a:solidFill>
              </a:rPr>
              <a:t>Fermilab</a:t>
            </a:r>
            <a:endParaRPr lang="en-US" b="1" dirty="0">
              <a:solidFill>
                <a:schemeClr val="bg1">
                  <a:lumMod val="60000"/>
                  <a:lumOff val="40000"/>
                </a:schemeClr>
              </a:solidFill>
            </a:endParaRPr>
          </a:p>
        </p:txBody>
      </p:sp>
      <p:sp>
        <p:nvSpPr>
          <p:cNvPr id="10" name="TextBox 9"/>
          <p:cNvSpPr txBox="1"/>
          <p:nvPr/>
        </p:nvSpPr>
        <p:spPr>
          <a:xfrm>
            <a:off x="6984609" y="1815152"/>
            <a:ext cx="1752600" cy="457200"/>
          </a:xfrm>
          <a:prstGeom prst="rect">
            <a:avLst/>
          </a:prstGeom>
          <a:solidFill>
            <a:schemeClr val="tx1"/>
          </a:solidFill>
        </p:spPr>
        <p:txBody>
          <a:bodyPr wrap="square" rtlCol="0">
            <a:spAutoFit/>
          </a:bodyPr>
          <a:lstStyle/>
          <a:p>
            <a:pPr algn="ctr"/>
            <a:r>
              <a:rPr lang="en-US" b="1" dirty="0" smtClean="0">
                <a:solidFill>
                  <a:schemeClr val="bg1">
                    <a:lumMod val="60000"/>
                    <a:lumOff val="40000"/>
                  </a:schemeClr>
                </a:solidFill>
              </a:rPr>
              <a:t>CERN</a:t>
            </a:r>
            <a:endParaRPr lang="en-US" b="1" dirty="0">
              <a:solidFill>
                <a:schemeClr val="bg1">
                  <a:lumMod val="60000"/>
                  <a:lumOff val="40000"/>
                </a:schemeClr>
              </a:solidFill>
            </a:endParaRPr>
          </a:p>
        </p:txBody>
      </p:sp>
      <p:sp>
        <p:nvSpPr>
          <p:cNvPr id="12" name="TextBox 11"/>
          <p:cNvSpPr txBox="1"/>
          <p:nvPr/>
        </p:nvSpPr>
        <p:spPr>
          <a:xfrm>
            <a:off x="4036325" y="5912892"/>
            <a:ext cx="1752600" cy="457200"/>
          </a:xfrm>
          <a:prstGeom prst="rect">
            <a:avLst/>
          </a:prstGeom>
          <a:solidFill>
            <a:schemeClr val="tx1"/>
          </a:solidFill>
        </p:spPr>
        <p:txBody>
          <a:bodyPr wrap="square" rtlCol="0">
            <a:spAutoFit/>
          </a:bodyPr>
          <a:lstStyle/>
          <a:p>
            <a:pPr algn="ctr"/>
            <a:r>
              <a:rPr lang="en-US" b="1" dirty="0" smtClean="0">
                <a:solidFill>
                  <a:schemeClr val="bg1">
                    <a:lumMod val="60000"/>
                    <a:lumOff val="40000"/>
                  </a:schemeClr>
                </a:solidFill>
              </a:rPr>
              <a:t>J-PARC</a:t>
            </a:r>
            <a:endParaRPr lang="en-US" b="1" dirty="0">
              <a:solidFill>
                <a:schemeClr val="bg1">
                  <a:lumMod val="60000"/>
                  <a:lumOff val="40000"/>
                </a:schemeClr>
              </a:solidFill>
            </a:endParaRPr>
          </a:p>
        </p:txBody>
      </p:sp>
    </p:spTree>
    <p:extLst>
      <p:ext uri="{BB962C8B-B14F-4D97-AF65-F5344CB8AC3E}">
        <p14:creationId xmlns:p14="http://schemas.microsoft.com/office/powerpoint/2010/main" val="25844611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ChangeArrowheads="1"/>
          </p:cNvSpPr>
          <p:nvPr>
            <p:ph type="title"/>
          </p:nvPr>
        </p:nvSpPr>
        <p:spPr>
          <a:xfrm>
            <a:off x="457199" y="76200"/>
            <a:ext cx="5791201" cy="762000"/>
          </a:xfrm>
        </p:spPr>
        <p:txBody>
          <a:bodyPr>
            <a:normAutofit/>
          </a:bodyPr>
          <a:lstStyle/>
          <a:p>
            <a:pPr>
              <a:lnSpc>
                <a:spcPct val="95000"/>
              </a:lnSpc>
            </a:pPr>
            <a:r>
              <a:rPr lang="en-US" sz="3200" b="1" dirty="0" smtClean="0"/>
              <a:t>Project X Mission Elements</a:t>
            </a:r>
            <a:endParaRPr lang="en-US" sz="3200" b="1" dirty="0"/>
          </a:p>
        </p:txBody>
      </p:sp>
      <p:sp>
        <p:nvSpPr>
          <p:cNvPr id="579587" name="Rectangle 3"/>
          <p:cNvSpPr>
            <a:spLocks noGrp="1" noChangeArrowheads="1"/>
          </p:cNvSpPr>
          <p:nvPr>
            <p:ph type="body" idx="1"/>
          </p:nvPr>
        </p:nvSpPr>
        <p:spPr>
          <a:xfrm>
            <a:off x="76200" y="762000"/>
            <a:ext cx="3581400" cy="4267200"/>
          </a:xfrm>
        </p:spPr>
        <p:txBody>
          <a:bodyPr>
            <a:noAutofit/>
          </a:bodyPr>
          <a:lstStyle/>
          <a:p>
            <a:pPr marL="280988" indent="-280988"/>
            <a:r>
              <a:rPr lang="en-US" altLang="ja-JP" sz="1800" dirty="0" smtClean="0">
                <a:ea typeface="ＭＳ Ｐゴシック" charset="-128"/>
              </a:rPr>
              <a:t>A neutrino beam for long baseline neutrino experiments</a:t>
            </a:r>
          </a:p>
          <a:p>
            <a:pPr marL="579438" lvl="1"/>
            <a:r>
              <a:rPr lang="en-US" altLang="ja-JP" sz="1600" dirty="0" smtClean="0">
                <a:ea typeface="ＭＳ Ｐゴシック" charset="-128"/>
              </a:rPr>
              <a:t>2 MW at 60-120 </a:t>
            </a:r>
            <a:r>
              <a:rPr lang="en-US" altLang="ja-JP" sz="1600" dirty="0" err="1" smtClean="0">
                <a:ea typeface="ＭＳ Ｐゴシック" charset="-128"/>
              </a:rPr>
              <a:t>GeV</a:t>
            </a:r>
            <a:endParaRPr lang="en-US" altLang="ja-JP" sz="1600" dirty="0" smtClean="0">
              <a:ea typeface="ＭＳ Ｐゴシック" charset="-128"/>
            </a:endParaRPr>
          </a:p>
          <a:p>
            <a:pPr marL="280988" indent="-280988"/>
            <a:r>
              <a:rPr lang="en-US" altLang="ja-JP" sz="1800" dirty="0" smtClean="0">
                <a:ea typeface="ＭＳ Ｐゴシック" charset="-128"/>
              </a:rPr>
              <a:t>High intensity, low energy protons for </a:t>
            </a:r>
            <a:r>
              <a:rPr lang="en-US" altLang="ja-JP" sz="1800" dirty="0" err="1" smtClean="0">
                <a:ea typeface="ＭＳ Ｐゴシック" charset="-128"/>
              </a:rPr>
              <a:t>kaon</a:t>
            </a:r>
            <a:r>
              <a:rPr lang="en-US" altLang="ja-JP" sz="1800" dirty="0" smtClean="0">
                <a:ea typeface="ＭＳ Ｐゴシック" charset="-128"/>
              </a:rPr>
              <a:t>, </a:t>
            </a:r>
            <a:r>
              <a:rPr lang="en-US" altLang="ja-JP" sz="1800" dirty="0" err="1" smtClean="0">
                <a:ea typeface="ＭＳ Ｐゴシック" charset="-128"/>
              </a:rPr>
              <a:t>muon</a:t>
            </a:r>
            <a:r>
              <a:rPr lang="en-US" altLang="ja-JP" sz="1800" dirty="0" smtClean="0">
                <a:ea typeface="ＭＳ Ｐゴシック" charset="-128"/>
              </a:rPr>
              <a:t>, and neutrino precision experiments</a:t>
            </a:r>
          </a:p>
          <a:p>
            <a:pPr marL="681038" lvl="1" indent="-280988"/>
            <a:r>
              <a:rPr lang="en-US" altLang="ja-JP" sz="1600" dirty="0" smtClean="0">
                <a:ea typeface="ＭＳ Ｐゴシック" charset="-128"/>
              </a:rPr>
              <a:t>3MW at 3 </a:t>
            </a:r>
            <a:r>
              <a:rPr lang="en-US" altLang="ja-JP" sz="1600" dirty="0" err="1" smtClean="0">
                <a:ea typeface="ＭＳ Ｐゴシック" charset="-128"/>
              </a:rPr>
              <a:t>GeV</a:t>
            </a:r>
            <a:endParaRPr lang="en-US" altLang="ja-JP" sz="1600" dirty="0" smtClean="0">
              <a:ea typeface="ＭＳ Ｐゴシック" charset="-128"/>
            </a:endParaRPr>
          </a:p>
          <a:p>
            <a:pPr marL="280988" indent="-280988"/>
            <a:r>
              <a:rPr lang="en-US" altLang="ja-JP" sz="1800" dirty="0" smtClean="0">
                <a:ea typeface="ＭＳ Ｐゴシック" charset="-128"/>
              </a:rPr>
              <a:t>A path toward a </a:t>
            </a:r>
            <a:r>
              <a:rPr lang="en-US" altLang="ja-JP" sz="1800" dirty="0" err="1" smtClean="0">
                <a:ea typeface="ＭＳ Ｐゴシック" charset="-128"/>
              </a:rPr>
              <a:t>muon</a:t>
            </a:r>
            <a:r>
              <a:rPr lang="en-US" altLang="ja-JP" sz="1800" dirty="0" smtClean="0">
                <a:ea typeface="ＭＳ Ｐゴシック" charset="-128"/>
              </a:rPr>
              <a:t> source for possible future Neutrino Factory and/or a Muon Collider</a:t>
            </a:r>
          </a:p>
          <a:p>
            <a:pPr marL="579438" lvl="1"/>
            <a:r>
              <a:rPr lang="en-US" altLang="ja-JP" sz="1600" dirty="0" smtClean="0">
                <a:ea typeface="ＭＳ Ｐゴシック" charset="-128"/>
              </a:rPr>
              <a:t>Requires ~4 MW at ~5-15 </a:t>
            </a:r>
            <a:r>
              <a:rPr lang="en-US" altLang="ja-JP" sz="1600" dirty="0" err="1" smtClean="0">
                <a:ea typeface="ＭＳ Ｐゴシック" charset="-128"/>
              </a:rPr>
              <a:t>GeV</a:t>
            </a:r>
            <a:r>
              <a:rPr lang="en-US" altLang="ja-JP" sz="1600" dirty="0" smtClean="0">
                <a:ea typeface="ＭＳ Ｐゴシック" charset="-128"/>
              </a:rPr>
              <a:t> </a:t>
            </a:r>
          </a:p>
          <a:p>
            <a:pPr marL="280988" indent="-280988"/>
            <a:r>
              <a:rPr lang="en-US" sz="1800" dirty="0" smtClean="0">
                <a:ea typeface="ＭＳ Ｐゴシック" charset="-128"/>
              </a:rPr>
              <a:t>A facility to address missions beyond Particle Physics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838200"/>
            <a:ext cx="5410200" cy="4057650"/>
          </a:xfrm>
          <a:prstGeom prst="rect">
            <a:avLst/>
          </a:prstGeom>
        </p:spPr>
      </p:pic>
      <p:sp>
        <p:nvSpPr>
          <p:cNvPr id="9" name="Rectangle 3"/>
          <p:cNvSpPr txBox="1">
            <a:spLocks noChangeArrowheads="1"/>
          </p:cNvSpPr>
          <p:nvPr/>
        </p:nvSpPr>
        <p:spPr bwMode="auto">
          <a:xfrm>
            <a:off x="76200" y="5029200"/>
            <a:ext cx="8763000" cy="1523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rgbClr val="CCFFFF"/>
              </a:buClr>
              <a:buSzPct val="8000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0000"/>
              <a:buFont typeface="Wingdings"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accent4">
                  <a:lumMod val="20000"/>
                  <a:lumOff val="80000"/>
                </a:schemeClr>
              </a:buClr>
              <a:buSzPct val="25000"/>
              <a:buFont typeface="Wingdings" pitchFamily="2" charset="2"/>
              <a:buChar char="q"/>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25000"/>
              <a:buFont typeface="Wingdings" pitchFamily="2" charset="2"/>
              <a:buChar char="q"/>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a:lstStyle>
          <a:p>
            <a:pPr>
              <a:buFont typeface="Arial" pitchFamily="34" charset="0"/>
              <a:buChar char="•"/>
            </a:pPr>
            <a:r>
              <a:rPr lang="en-US" dirty="0" smtClean="0"/>
              <a:t>Unique </a:t>
            </a:r>
            <a:r>
              <a:rPr lang="en-US" dirty="0"/>
              <a:t>capability to provide multi-MW beams to multiple experiments simultaneously, with variable bunch formats.</a:t>
            </a:r>
          </a:p>
          <a:p>
            <a:pPr>
              <a:buFont typeface="Arial" pitchFamily="34" charset="0"/>
              <a:buChar char="•"/>
            </a:pPr>
            <a:r>
              <a:rPr lang="en-US" b="1" dirty="0" smtClean="0">
                <a:solidFill>
                  <a:srgbClr val="FFFF00"/>
                </a:solidFill>
              </a:rPr>
              <a:t>Provides U.S. Intensity Frontier leadership for decades!</a:t>
            </a:r>
          </a:p>
          <a:p>
            <a:pPr marL="179388"/>
            <a:endParaRPr lang="en-US" dirty="0" smtClean="0"/>
          </a:p>
        </p:txBody>
      </p:sp>
    </p:spTree>
    <p:extLst>
      <p:ext uri="{BB962C8B-B14F-4D97-AF65-F5344CB8AC3E}">
        <p14:creationId xmlns:p14="http://schemas.microsoft.com/office/powerpoint/2010/main" val="15205714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pitchFamily="34" charset="0"/>
                <a:ea typeface="ＭＳ Ｐゴシック" pitchFamily="34" charset="-128"/>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pitchFamily="34" charset="0"/>
                <a:ea typeface="ＭＳ Ｐゴシック" pitchFamily="34" charset="-128"/>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pitchFamily="34" charset="0"/>
                <a:ea typeface="ＭＳ Ｐゴシック" pitchFamily="34" charset="-128"/>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pitchFamily="34" charset="0"/>
                <a:ea typeface="ＭＳ Ｐゴシック" pitchFamily="34" charset="-128"/>
              </a:defRPr>
            </a:lvl9pPr>
          </a:lstStyle>
          <a:p>
            <a:pPr eaLnBrk="1" hangingPunct="1"/>
            <a:fld id="{97E2F65A-6FE7-4DCB-BF63-5511E4B28667}" type="slidenum">
              <a:rPr lang="en-US" sz="1200">
                <a:solidFill>
                  <a:srgbClr val="FFFFFF"/>
                </a:solidFill>
              </a:rPr>
              <a:pPr eaLnBrk="1" hangingPunct="1"/>
              <a:t>22</a:t>
            </a:fld>
            <a:endParaRPr lang="en-US" sz="1200">
              <a:solidFill>
                <a:srgbClr val="FFFFFF"/>
              </a:solidFill>
            </a:endParaRPr>
          </a:p>
        </p:txBody>
      </p:sp>
      <p:pic>
        <p:nvPicPr>
          <p:cNvPr id="14339" name="Picture 6" descr="Project_X-Slide_v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9700" y="380999"/>
            <a:ext cx="7581900"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pPr>
              <a:defRPr/>
            </a:pPr>
            <a:r>
              <a:rPr lang="en-US" smtClean="0"/>
              <a:t>S. Henderson, AAC 2012, June 11, 2012</a:t>
            </a:r>
            <a:endParaRPr lang="en-US"/>
          </a:p>
        </p:txBody>
      </p:sp>
      <p:sp>
        <p:nvSpPr>
          <p:cNvPr id="6" name="TextBox 5"/>
          <p:cNvSpPr txBox="1"/>
          <p:nvPr/>
        </p:nvSpPr>
        <p:spPr>
          <a:xfrm>
            <a:off x="152400" y="1752600"/>
            <a:ext cx="2514600" cy="1243417"/>
          </a:xfrm>
          <a:prstGeom prst="rect">
            <a:avLst/>
          </a:prstGeom>
          <a:solidFill>
            <a:schemeClr val="accent3">
              <a:lumMod val="60000"/>
              <a:lumOff val="40000"/>
            </a:schemeClr>
          </a:solidFill>
        </p:spPr>
        <p:txBody>
          <a:bodyPr wrap="square" rtlCol="0">
            <a:spAutoFit/>
          </a:bodyPr>
          <a:lstStyle/>
          <a:p>
            <a:pPr algn="l"/>
            <a:r>
              <a:rPr lang="en-US" sz="2200" b="1" dirty="0" smtClean="0">
                <a:solidFill>
                  <a:schemeClr val="bg1">
                    <a:lumMod val="60000"/>
                    <a:lumOff val="40000"/>
                  </a:schemeClr>
                </a:solidFill>
              </a:rPr>
              <a:t>&gt;2MW @120 </a:t>
            </a:r>
            <a:r>
              <a:rPr lang="en-US" sz="2200" b="1" dirty="0" err="1" smtClean="0">
                <a:solidFill>
                  <a:schemeClr val="bg1">
                    <a:lumMod val="60000"/>
                    <a:lumOff val="40000"/>
                  </a:schemeClr>
                </a:solidFill>
              </a:rPr>
              <a:t>GeV</a:t>
            </a:r>
            <a:endParaRPr lang="en-US" sz="2200" b="1" dirty="0" smtClean="0">
              <a:solidFill>
                <a:schemeClr val="bg1">
                  <a:lumMod val="60000"/>
                  <a:lumOff val="40000"/>
                </a:schemeClr>
              </a:solidFill>
            </a:endParaRPr>
          </a:p>
          <a:p>
            <a:pPr algn="l"/>
            <a:r>
              <a:rPr lang="en-US" sz="2200" b="1" dirty="0" smtClean="0">
                <a:solidFill>
                  <a:schemeClr val="bg1">
                    <a:lumMod val="60000"/>
                    <a:lumOff val="40000"/>
                  </a:schemeClr>
                </a:solidFill>
              </a:rPr>
              <a:t>3 MW @ 3 </a:t>
            </a:r>
            <a:r>
              <a:rPr lang="en-US" sz="2200" b="1" dirty="0" err="1" smtClean="0">
                <a:solidFill>
                  <a:schemeClr val="bg1">
                    <a:lumMod val="60000"/>
                    <a:lumOff val="40000"/>
                  </a:schemeClr>
                </a:solidFill>
              </a:rPr>
              <a:t>GeV</a:t>
            </a:r>
            <a:endParaRPr lang="en-US" sz="2200" b="1" dirty="0" smtClean="0">
              <a:solidFill>
                <a:schemeClr val="bg1">
                  <a:lumMod val="60000"/>
                  <a:lumOff val="40000"/>
                </a:schemeClr>
              </a:solidFill>
            </a:endParaRPr>
          </a:p>
          <a:p>
            <a:pPr algn="l"/>
            <a:r>
              <a:rPr lang="en-US" sz="2200" b="1" dirty="0" smtClean="0">
                <a:solidFill>
                  <a:schemeClr val="bg1">
                    <a:lumMod val="60000"/>
                    <a:lumOff val="40000"/>
                  </a:schemeClr>
                </a:solidFill>
              </a:rPr>
              <a:t>150 kW @ 8 </a:t>
            </a:r>
            <a:r>
              <a:rPr lang="en-US" sz="2200" b="1" dirty="0" err="1" smtClean="0">
                <a:solidFill>
                  <a:schemeClr val="bg1">
                    <a:lumMod val="60000"/>
                    <a:lumOff val="40000"/>
                  </a:schemeClr>
                </a:solidFill>
              </a:rPr>
              <a:t>GeV</a:t>
            </a:r>
            <a:endParaRPr lang="en-US" sz="2200" b="1" dirty="0">
              <a:solidFill>
                <a:schemeClr val="bg1">
                  <a:lumMod val="60000"/>
                  <a:lumOff val="40000"/>
                </a:schemeClr>
              </a:solidFill>
            </a:endParaRPr>
          </a:p>
        </p:txBody>
      </p:sp>
    </p:spTree>
    <p:extLst>
      <p:ext uri="{BB962C8B-B14F-4D97-AF65-F5344CB8AC3E}">
        <p14:creationId xmlns:p14="http://schemas.microsoft.com/office/powerpoint/2010/main" val="36254680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58952"/>
            <a:ext cx="8229600" cy="5975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191986" y="0"/>
            <a:ext cx="6974746" cy="762000"/>
          </a:xfrm>
        </p:spPr>
        <p:txBody>
          <a:bodyPr>
            <a:normAutofit fontScale="90000"/>
          </a:bodyPr>
          <a:lstStyle/>
          <a:p>
            <a:r>
              <a:rPr lang="en-US" sz="3200" b="1" dirty="0" smtClean="0"/>
              <a:t>The </a:t>
            </a:r>
            <a:r>
              <a:rPr lang="en-US" sz="3300" b="1" dirty="0" smtClean="0"/>
              <a:t>Beam</a:t>
            </a:r>
            <a:r>
              <a:rPr lang="en-US" sz="3200" b="1" dirty="0" smtClean="0"/>
              <a:t> Power Landscape: Existing</a:t>
            </a:r>
            <a:endParaRPr lang="en-US" sz="3200" b="1" dirty="0"/>
          </a:p>
        </p:txBody>
      </p:sp>
      <p:sp>
        <p:nvSpPr>
          <p:cNvPr id="3" name="Slide Number Placeholder 2"/>
          <p:cNvSpPr>
            <a:spLocks noGrp="1"/>
          </p:cNvSpPr>
          <p:nvPr>
            <p:ph type="sldNum" sz="quarter" idx="11"/>
          </p:nvPr>
        </p:nvSpPr>
        <p:spPr/>
        <p:txBody>
          <a:bodyPr/>
          <a:lstStyle/>
          <a:p>
            <a:pPr>
              <a:defRPr/>
            </a:pPr>
            <a:fld id="{262DCBB1-F02E-43D0-8D75-1859924E55D2}" type="slidenum">
              <a:rPr lang="en-US" smtClean="0"/>
              <a:pPr>
                <a:defRPr/>
              </a:pPr>
              <a:t>23</a:t>
            </a:fld>
            <a:endParaRPr lang="en-US"/>
          </a:p>
        </p:txBody>
      </p:sp>
      <p:sp>
        <p:nvSpPr>
          <p:cNvPr id="8" name="Up Arrow 7"/>
          <p:cNvSpPr/>
          <p:nvPr/>
        </p:nvSpPr>
        <p:spPr bwMode="auto">
          <a:xfrm rot="2034827">
            <a:off x="3899862" y="1508403"/>
            <a:ext cx="381000" cy="1432924"/>
          </a:xfrm>
          <a:prstGeom prst="upArrow">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0" name="Footer Placeholder 9"/>
          <p:cNvSpPr>
            <a:spLocks noGrp="1"/>
          </p:cNvSpPr>
          <p:nvPr>
            <p:ph type="ftr" sz="quarter" idx="10"/>
          </p:nvPr>
        </p:nvSpPr>
        <p:spPr/>
        <p:txBody>
          <a:bodyPr/>
          <a:lstStyle/>
          <a:p>
            <a:pPr>
              <a:defRPr/>
            </a:pPr>
            <a:r>
              <a:rPr lang="en-US" smtClean="0"/>
              <a:t>S. Henderson, AAC 2012, June 11, 2012</a:t>
            </a:r>
            <a:endParaRPr lang="en-US"/>
          </a:p>
        </p:txBody>
      </p:sp>
      <p:sp>
        <p:nvSpPr>
          <p:cNvPr id="7" name="Oval 6"/>
          <p:cNvSpPr>
            <a:spLocks noChangeAspect="1"/>
          </p:cNvSpPr>
          <p:nvPr/>
        </p:nvSpPr>
        <p:spPr>
          <a:xfrm>
            <a:off x="5701841" y="3355075"/>
            <a:ext cx="150126" cy="150125"/>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a:spLocks noChangeAspect="1"/>
          </p:cNvSpPr>
          <p:nvPr/>
        </p:nvSpPr>
        <p:spPr>
          <a:xfrm>
            <a:off x="7467600" y="4808967"/>
            <a:ext cx="150126" cy="150125"/>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a:spLocks noChangeAspect="1"/>
          </p:cNvSpPr>
          <p:nvPr/>
        </p:nvSpPr>
        <p:spPr>
          <a:xfrm>
            <a:off x="6174474" y="4648200"/>
            <a:ext cx="150126" cy="150125"/>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813643" y="3057941"/>
            <a:ext cx="1417094" cy="400110"/>
          </a:xfrm>
          <a:prstGeom prst="rect">
            <a:avLst/>
          </a:prstGeom>
          <a:noFill/>
        </p:spPr>
        <p:txBody>
          <a:bodyPr wrap="square" rtlCol="0">
            <a:spAutoFit/>
          </a:bodyPr>
          <a:lstStyle/>
          <a:p>
            <a:pPr algn="ctr"/>
            <a:r>
              <a:rPr lang="en-US" sz="2000" b="1" dirty="0" smtClean="0">
                <a:solidFill>
                  <a:srgbClr val="006600"/>
                </a:solidFill>
              </a:rPr>
              <a:t>Project-X</a:t>
            </a:r>
            <a:endParaRPr lang="en-US" sz="2000" b="1" dirty="0">
              <a:solidFill>
                <a:srgbClr val="006600"/>
              </a:solidFill>
            </a:endParaRPr>
          </a:p>
        </p:txBody>
      </p:sp>
      <p:cxnSp>
        <p:nvCxnSpPr>
          <p:cNvPr id="13" name="Straight Arrow Connector 12"/>
          <p:cNvCxnSpPr/>
          <p:nvPr/>
        </p:nvCxnSpPr>
        <p:spPr>
          <a:xfrm flipH="1">
            <a:off x="5884625" y="3257996"/>
            <a:ext cx="986049" cy="174415"/>
          </a:xfrm>
          <a:prstGeom prst="straightConnector1">
            <a:avLst/>
          </a:prstGeom>
          <a:ln w="38100">
            <a:solidFill>
              <a:srgbClr val="0066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6287881" y="3441722"/>
            <a:ext cx="1034956" cy="1102571"/>
          </a:xfrm>
          <a:prstGeom prst="straightConnector1">
            <a:avLst/>
          </a:prstGeom>
          <a:ln w="38100">
            <a:solidFill>
              <a:srgbClr val="0066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597253" y="3458051"/>
            <a:ext cx="0" cy="1177633"/>
          </a:xfrm>
          <a:prstGeom prst="straightConnector1">
            <a:avLst/>
          </a:prstGeom>
          <a:ln w="38100">
            <a:solidFill>
              <a:srgbClr val="0066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781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8" name="Text Box 10"/>
          <p:cNvSpPr txBox="1">
            <a:spLocks noChangeArrowheads="1"/>
          </p:cNvSpPr>
          <p:nvPr/>
        </p:nvSpPr>
        <p:spPr bwMode="auto">
          <a:xfrm>
            <a:off x="381000" y="76200"/>
            <a:ext cx="8610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eaLnBrk="1" hangingPunct="1"/>
            <a:r>
              <a:rPr lang="en-US" sz="3200" b="1" dirty="0" smtClean="0">
                <a:solidFill>
                  <a:srgbClr val="FFFFFF"/>
                </a:solidFill>
                <a:latin typeface="+mj-lt"/>
              </a:rPr>
              <a:t>Intensity Frontier Facility Evolution at Fermilab</a:t>
            </a:r>
            <a:endParaRPr lang="en-US" sz="2800" b="1" dirty="0">
              <a:solidFill>
                <a:srgbClr val="FFFFFF"/>
              </a:solidFill>
              <a:latin typeface="+mj-lt"/>
            </a:endParaRPr>
          </a:p>
        </p:txBody>
      </p:sp>
      <p:pic>
        <p:nvPicPr>
          <p:cNvPr id="38928" name="Picture 16" descr="01_Young-Kee_Aerial_01"/>
          <p:cNvPicPr>
            <a:picLocks noChangeAspect="1" noChangeArrowheads="1"/>
          </p:cNvPicPr>
          <p:nvPr/>
        </p:nvPicPr>
        <p:blipFill>
          <a:blip r:embed="rId4" cstate="print">
            <a:extLst>
              <a:ext uri="{28A0092B-C50C-407E-A947-70E740481C1C}">
                <a14:useLocalDpi xmlns:a14="http://schemas.microsoft.com/office/drawing/2010/main" val="0"/>
              </a:ext>
            </a:extLst>
          </a:blip>
          <a:srcRect b="13725"/>
          <a:stretch>
            <a:fillRect/>
          </a:stretch>
        </p:blipFill>
        <p:spPr bwMode="auto">
          <a:xfrm>
            <a:off x="457200" y="1447801"/>
            <a:ext cx="2079202" cy="134723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81000" y="2764896"/>
            <a:ext cx="2342270" cy="981807"/>
            <a:chOff x="575194" y="2971800"/>
            <a:chExt cx="3082406" cy="981807"/>
          </a:xfrm>
        </p:grpSpPr>
        <p:sp>
          <p:nvSpPr>
            <p:cNvPr id="38929" name="TextBox 45"/>
            <p:cNvSpPr txBox="1">
              <a:spLocks noChangeArrowheads="1"/>
            </p:cNvSpPr>
            <p:nvPr/>
          </p:nvSpPr>
          <p:spPr bwMode="auto">
            <a:xfrm>
              <a:off x="575194" y="2971800"/>
              <a:ext cx="2838779" cy="98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300" dirty="0" smtClean="0">
                  <a:solidFill>
                    <a:srgbClr val="FFFF00"/>
                  </a:solidFill>
                </a:rPr>
                <a:t>FNAL Complex</a:t>
              </a:r>
              <a:endParaRPr lang="en-US" sz="2300" dirty="0">
                <a:solidFill>
                  <a:srgbClr val="FFFF00"/>
                </a:solidFill>
              </a:endParaRPr>
            </a:p>
            <a:p>
              <a:pPr algn="ctr" eaLnBrk="1" hangingPunct="1"/>
              <a:endParaRPr lang="en-US" sz="600" dirty="0">
                <a:solidFill>
                  <a:srgbClr val="FFFF00"/>
                </a:solidFill>
              </a:endParaRPr>
            </a:p>
            <a:p>
              <a:pPr algn="ctr" eaLnBrk="1" hangingPunct="1"/>
              <a:endParaRPr lang="en-US" sz="2300" dirty="0">
                <a:solidFill>
                  <a:srgbClr val="FFFF00"/>
                </a:solidFill>
              </a:endParaRPr>
            </a:p>
          </p:txBody>
        </p:sp>
        <p:cxnSp>
          <p:nvCxnSpPr>
            <p:cNvPr id="49" name="Straight Arrow Connector 48"/>
            <p:cNvCxnSpPr/>
            <p:nvPr/>
          </p:nvCxnSpPr>
          <p:spPr bwMode="auto">
            <a:xfrm>
              <a:off x="598487" y="3497263"/>
              <a:ext cx="3059113" cy="1587"/>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2" name="Footer Placeholder 1"/>
          <p:cNvSpPr>
            <a:spLocks noGrp="1"/>
          </p:cNvSpPr>
          <p:nvPr>
            <p:ph type="ftr" sz="quarter" idx="10"/>
          </p:nvPr>
        </p:nvSpPr>
        <p:spPr/>
        <p:txBody>
          <a:bodyPr/>
          <a:lstStyle/>
          <a:p>
            <a:pPr>
              <a:defRPr/>
            </a:pPr>
            <a:r>
              <a:rPr lang="en-US" smtClean="0"/>
              <a:t>S. Henderson, AAC 2012, June 11, 2012</a:t>
            </a:r>
            <a:endParaRPr lang="en-US" sz="1200" dirty="0"/>
          </a:p>
        </p:txBody>
      </p:sp>
      <p:sp>
        <p:nvSpPr>
          <p:cNvPr id="3" name="Slide Number Placeholder 2"/>
          <p:cNvSpPr>
            <a:spLocks noGrp="1"/>
          </p:cNvSpPr>
          <p:nvPr>
            <p:ph type="sldNum" sz="quarter" idx="11"/>
          </p:nvPr>
        </p:nvSpPr>
        <p:spPr/>
        <p:txBody>
          <a:bodyPr/>
          <a:lstStyle/>
          <a:p>
            <a:pPr>
              <a:defRPr/>
            </a:pPr>
            <a:fld id="{4EE63935-E45B-46A4-BFD3-287CB7A07C9F}" type="slidenum">
              <a:rPr lang="en-US" smtClean="0"/>
              <a:pPr>
                <a:defRPr/>
              </a:pPr>
              <a:t>24</a:t>
            </a:fld>
            <a:endParaRPr lang="en-US" dirty="0"/>
          </a:p>
        </p:txBody>
      </p:sp>
      <p:cxnSp>
        <p:nvCxnSpPr>
          <p:cNvPr id="53" name="Straight Arrow Connector 52"/>
          <p:cNvCxnSpPr/>
          <p:nvPr/>
        </p:nvCxnSpPr>
        <p:spPr bwMode="auto">
          <a:xfrm>
            <a:off x="4736223" y="4189413"/>
            <a:ext cx="1893177" cy="1587"/>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55" name="TextBox 59"/>
          <p:cNvSpPr txBox="1">
            <a:spLocks noChangeArrowheads="1"/>
          </p:cNvSpPr>
          <p:nvPr/>
        </p:nvSpPr>
        <p:spPr bwMode="auto">
          <a:xfrm>
            <a:off x="4849200" y="3733800"/>
            <a:ext cx="1780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000" dirty="0">
                <a:solidFill>
                  <a:srgbClr val="FFFFFF"/>
                </a:solidFill>
                <a:cs typeface="Arial" pitchFamily="34" charset="0"/>
                <a:sym typeface="Symbol"/>
              </a:rPr>
              <a:t></a:t>
            </a:r>
            <a:r>
              <a:rPr lang="en-US" sz="2000" dirty="0" smtClean="0">
                <a:solidFill>
                  <a:srgbClr val="FFFFFF"/>
                </a:solidFill>
                <a:cs typeface="Arial" pitchFamily="34" charset="0"/>
              </a:rPr>
              <a:t> Factory</a:t>
            </a:r>
            <a:endParaRPr lang="en-US" sz="2000" dirty="0">
              <a:solidFill>
                <a:srgbClr val="FFFFFF"/>
              </a:solidFill>
              <a:cs typeface="Arial" pitchFamily="34" charset="0"/>
            </a:endParaRPr>
          </a:p>
        </p:txBody>
      </p:sp>
      <p:cxnSp>
        <p:nvCxnSpPr>
          <p:cNvPr id="56" name="Straight Arrow Connector 55"/>
          <p:cNvCxnSpPr/>
          <p:nvPr/>
        </p:nvCxnSpPr>
        <p:spPr bwMode="auto">
          <a:xfrm>
            <a:off x="2723270" y="3708680"/>
            <a:ext cx="2305930" cy="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57" name="TextBox 59"/>
          <p:cNvSpPr txBox="1">
            <a:spLocks noChangeArrowheads="1"/>
          </p:cNvSpPr>
          <p:nvPr/>
        </p:nvSpPr>
        <p:spPr bwMode="auto">
          <a:xfrm>
            <a:off x="2723270" y="3257490"/>
            <a:ext cx="23059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000" dirty="0" smtClean="0">
                <a:solidFill>
                  <a:srgbClr val="FFFFFF"/>
                </a:solidFill>
                <a:cs typeface="Arial" pitchFamily="34" charset="0"/>
              </a:rPr>
              <a:t>Project-X</a:t>
            </a:r>
            <a:endParaRPr lang="en-US" sz="2000" dirty="0">
              <a:solidFill>
                <a:srgbClr val="FFFFFF"/>
              </a:solidFill>
              <a:cs typeface="Arial" pitchFamily="34" charset="0"/>
            </a:endParaRPr>
          </a:p>
        </p:txBody>
      </p:sp>
      <p:cxnSp>
        <p:nvCxnSpPr>
          <p:cNvPr id="41" name="Straight Arrow Connector 40"/>
          <p:cNvCxnSpPr/>
          <p:nvPr/>
        </p:nvCxnSpPr>
        <p:spPr bwMode="auto">
          <a:xfrm>
            <a:off x="3581400" y="4192587"/>
            <a:ext cx="1067493" cy="0"/>
          </a:xfrm>
          <a:prstGeom prst="straightConnector1">
            <a:avLst/>
          </a:prstGeom>
          <a:ln w="5715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cxnSp>
      <p:pic>
        <p:nvPicPr>
          <p:cNvPr id="61" name="Picture 6" descr="Project_X-Slide_v4.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5600" y="1447800"/>
            <a:ext cx="2083494" cy="156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7" name="Straight Arrow Connector 66"/>
          <p:cNvCxnSpPr/>
          <p:nvPr/>
        </p:nvCxnSpPr>
        <p:spPr bwMode="auto">
          <a:xfrm>
            <a:off x="6717423" y="4570413"/>
            <a:ext cx="1893177" cy="1587"/>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68" name="TextBox 59"/>
          <p:cNvSpPr txBox="1">
            <a:spLocks noChangeArrowheads="1"/>
          </p:cNvSpPr>
          <p:nvPr/>
        </p:nvSpPr>
        <p:spPr bwMode="auto">
          <a:xfrm>
            <a:off x="6641223" y="4171890"/>
            <a:ext cx="1780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000" dirty="0" smtClean="0">
                <a:solidFill>
                  <a:srgbClr val="FFFFFF"/>
                </a:solidFill>
                <a:cs typeface="Arial" pitchFamily="34" charset="0"/>
              </a:rPr>
              <a:t>Muon Collider</a:t>
            </a:r>
            <a:endParaRPr lang="en-US" sz="2000" dirty="0">
              <a:solidFill>
                <a:srgbClr val="FFFFFF"/>
              </a:solidFill>
              <a:cs typeface="Arial" pitchFamily="34" charset="0"/>
            </a:endParaRPr>
          </a:p>
        </p:txBody>
      </p:sp>
      <p:sp>
        <p:nvSpPr>
          <p:cNvPr id="79" name="TextBox 59"/>
          <p:cNvSpPr txBox="1">
            <a:spLocks noChangeArrowheads="1"/>
          </p:cNvSpPr>
          <p:nvPr/>
        </p:nvSpPr>
        <p:spPr bwMode="auto">
          <a:xfrm>
            <a:off x="3202005" y="3719928"/>
            <a:ext cx="1780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000" dirty="0" smtClean="0">
                <a:solidFill>
                  <a:srgbClr val="FFFFFF"/>
                </a:solidFill>
                <a:cs typeface="Arial" pitchFamily="34" charset="0"/>
                <a:sym typeface="Symbol"/>
              </a:rPr>
              <a:t> SR</a:t>
            </a:r>
            <a:endParaRPr lang="en-US" sz="2000" dirty="0">
              <a:solidFill>
                <a:srgbClr val="FFFFFF"/>
              </a:solidFill>
              <a:cs typeface="Arial" pitchFamily="34" charset="0"/>
            </a:endParaRPr>
          </a:p>
        </p:txBody>
      </p:sp>
      <p:grpSp>
        <p:nvGrpSpPr>
          <p:cNvPr id="14" name="Group 13"/>
          <p:cNvGrpSpPr/>
          <p:nvPr/>
        </p:nvGrpSpPr>
        <p:grpSpPr>
          <a:xfrm>
            <a:off x="6172200" y="820421"/>
            <a:ext cx="2743200" cy="2913379"/>
            <a:chOff x="6172200" y="304800"/>
            <a:chExt cx="2743200" cy="2913379"/>
          </a:xfrm>
        </p:grpSpPr>
        <p:grpSp>
          <p:nvGrpSpPr>
            <p:cNvPr id="63" name="Group 12"/>
            <p:cNvGrpSpPr>
              <a:grpSpLocks/>
            </p:cNvGrpSpPr>
            <p:nvPr/>
          </p:nvGrpSpPr>
          <p:grpSpPr bwMode="auto">
            <a:xfrm>
              <a:off x="6172200" y="304800"/>
              <a:ext cx="2743200" cy="2913379"/>
              <a:chOff x="5562598" y="2043506"/>
              <a:chExt cx="2864094" cy="3090454"/>
            </a:xfrm>
          </p:grpSpPr>
          <p:pic>
            <p:nvPicPr>
              <p:cNvPr id="65" name="Picture 64" descr="Site_Map_072809_REVISED.jpg"/>
              <p:cNvPicPr>
                <a:picLocks noChangeAspect="1"/>
              </p:cNvPicPr>
              <p:nvPr/>
            </p:nvPicPr>
            <p:blipFill>
              <a:blip r:embed="rId6"/>
              <a:srcRect l="30226" t="2792" r="2159" b="2792"/>
              <a:stretch>
                <a:fillRect/>
              </a:stretch>
            </p:blipFill>
            <p:spPr bwMode="auto">
              <a:xfrm>
                <a:off x="5562598" y="2043506"/>
                <a:ext cx="2864094" cy="3090454"/>
              </a:xfrm>
              <a:prstGeom prst="rect">
                <a:avLst/>
              </a:prstGeom>
              <a:noFill/>
              <a:ln w="9525">
                <a:noFill/>
                <a:miter lim="800000"/>
                <a:headEnd/>
                <a:tailEnd/>
              </a:ln>
            </p:spPr>
          </p:pic>
          <p:sp>
            <p:nvSpPr>
              <p:cNvPr id="66" name="Rectangle 11"/>
              <p:cNvSpPr>
                <a:spLocks noChangeArrowheads="1"/>
              </p:cNvSpPr>
              <p:nvPr/>
            </p:nvSpPr>
            <p:spPr bwMode="auto">
              <a:xfrm>
                <a:off x="5562600" y="2423063"/>
                <a:ext cx="457200" cy="228600"/>
              </a:xfrm>
              <a:prstGeom prst="rect">
                <a:avLst/>
              </a:prstGeom>
              <a:solidFill>
                <a:srgbClr val="000000"/>
              </a:solidFill>
              <a:ln w="9525" algn="ctr">
                <a:noFill/>
                <a:round/>
                <a:headEnd/>
                <a:tailEnd/>
              </a:ln>
            </p:spPr>
            <p:txBody>
              <a:bodyPr/>
              <a:lstStyle/>
              <a:p>
                <a:endParaRPr lang="en-US"/>
              </a:p>
            </p:txBody>
          </p:sp>
        </p:grpSp>
        <p:sp>
          <p:nvSpPr>
            <p:cNvPr id="13" name="Rectangle 12"/>
            <p:cNvSpPr/>
            <p:nvPr/>
          </p:nvSpPr>
          <p:spPr bwMode="auto">
            <a:xfrm>
              <a:off x="6172200" y="368300"/>
              <a:ext cx="437903" cy="292100"/>
            </a:xfrm>
            <a:prstGeom prst="rect">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grpSp>
      <p:sp>
        <p:nvSpPr>
          <p:cNvPr id="80" name="Rectangle 3"/>
          <p:cNvSpPr txBox="1">
            <a:spLocks noChangeArrowheads="1"/>
          </p:cNvSpPr>
          <p:nvPr/>
        </p:nvSpPr>
        <p:spPr bwMode="auto">
          <a:xfrm>
            <a:off x="228600" y="4800600"/>
            <a:ext cx="8763000" cy="1523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rgbClr val="CCFFFF"/>
              </a:buClr>
              <a:buSzPct val="8000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0000"/>
              <a:buFont typeface="Wingdings"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accent4">
                  <a:lumMod val="20000"/>
                  <a:lumOff val="80000"/>
                </a:schemeClr>
              </a:buClr>
              <a:buSzPct val="25000"/>
              <a:buFont typeface="Wingdings" pitchFamily="2" charset="2"/>
              <a:buChar char="q"/>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25000"/>
              <a:buFont typeface="Wingdings" pitchFamily="2" charset="2"/>
              <a:buChar char="q"/>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a:lstStyle>
          <a:p>
            <a:pPr>
              <a:buFont typeface="Arial" pitchFamily="34" charset="0"/>
              <a:buChar char="•"/>
            </a:pPr>
            <a:r>
              <a:rPr lang="en-US" dirty="0" smtClean="0"/>
              <a:t>Meanwhile, J-PARC intends to upgrade the </a:t>
            </a:r>
            <a:r>
              <a:rPr lang="en-US" dirty="0" err="1" smtClean="0"/>
              <a:t>linac</a:t>
            </a:r>
            <a:r>
              <a:rPr lang="en-US" dirty="0" smtClean="0"/>
              <a:t> and MR to provide higher beam power at 30 </a:t>
            </a:r>
            <a:r>
              <a:rPr lang="en-US" dirty="0" err="1" smtClean="0"/>
              <a:t>GeV</a:t>
            </a:r>
            <a:endParaRPr lang="en-US" dirty="0" smtClean="0"/>
          </a:p>
          <a:p>
            <a:pPr>
              <a:buFont typeface="Arial" pitchFamily="34" charset="0"/>
              <a:buChar char="•"/>
            </a:pPr>
            <a:r>
              <a:rPr lang="en-US" dirty="0" smtClean="0"/>
              <a:t>CERN is considering their long-term strategy</a:t>
            </a:r>
          </a:p>
          <a:p>
            <a:pPr>
              <a:buFont typeface="Arial" pitchFamily="34" charset="0"/>
              <a:buChar char="•"/>
            </a:pPr>
            <a:endParaRPr lang="en-US" b="1" dirty="0" smtClean="0">
              <a:solidFill>
                <a:srgbClr val="FFFF00"/>
              </a:solidFill>
            </a:endParaRPr>
          </a:p>
          <a:p>
            <a:pPr marL="179388"/>
            <a:endParaRPr lang="en-US" dirty="0" smtClean="0"/>
          </a:p>
        </p:txBody>
      </p:sp>
    </p:spTree>
    <p:custDataLst>
      <p:tags r:id="rId1"/>
    </p:custDataLst>
    <p:extLst>
      <p:ext uri="{BB962C8B-B14F-4D97-AF65-F5344CB8AC3E}">
        <p14:creationId xmlns:p14="http://schemas.microsoft.com/office/powerpoint/2010/main" val="40675108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7" grpId="0"/>
      <p:bldP spid="68" grpId="0"/>
      <p:bldP spid="79" grpId="0"/>
      <p:bldP spid="8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38" name="Picture 20" descr="cern"/>
          <p:cNvPicPr>
            <a:picLocks noChangeAspect="1" noChangeArrowheads="1"/>
          </p:cNvPicPr>
          <p:nvPr/>
        </p:nvPicPr>
        <p:blipFill>
          <a:blip r:embed="rId4" cstate="print">
            <a:extLst>
              <a:ext uri="{28A0092B-C50C-407E-A947-70E740481C1C}">
                <a14:useLocalDpi xmlns:a14="http://schemas.microsoft.com/office/drawing/2010/main" val="0"/>
              </a:ext>
            </a:extLst>
          </a:blip>
          <a:srcRect r="409"/>
          <a:stretch>
            <a:fillRect/>
          </a:stretch>
        </p:blipFill>
        <p:spPr bwMode="auto">
          <a:xfrm>
            <a:off x="2380107" y="4460875"/>
            <a:ext cx="2029088" cy="1279944"/>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8918" name="Text Box 10"/>
          <p:cNvSpPr txBox="1">
            <a:spLocks noChangeArrowheads="1"/>
          </p:cNvSpPr>
          <p:nvPr/>
        </p:nvSpPr>
        <p:spPr bwMode="auto">
          <a:xfrm>
            <a:off x="437270" y="152400"/>
            <a:ext cx="861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eaLnBrk="1" hangingPunct="1"/>
            <a:r>
              <a:rPr lang="en-US" sz="3200" b="1" dirty="0" smtClean="0">
                <a:solidFill>
                  <a:srgbClr val="FFFFFF"/>
                </a:solidFill>
                <a:latin typeface="+mj-lt"/>
              </a:rPr>
              <a:t>What About the Energy Frontier?</a:t>
            </a:r>
            <a:endParaRPr lang="en-US" sz="2800" b="1" dirty="0">
              <a:solidFill>
                <a:srgbClr val="FFFFFF"/>
              </a:solidFill>
              <a:latin typeface="+mj-lt"/>
            </a:endParaRPr>
          </a:p>
        </p:txBody>
      </p:sp>
      <p:grpSp>
        <p:nvGrpSpPr>
          <p:cNvPr id="38923" name="Group 2"/>
          <p:cNvGrpSpPr>
            <a:grpSpLocks/>
          </p:cNvGrpSpPr>
          <p:nvPr/>
        </p:nvGrpSpPr>
        <p:grpSpPr bwMode="auto">
          <a:xfrm>
            <a:off x="2029533" y="3616325"/>
            <a:ext cx="5722937" cy="803275"/>
            <a:chOff x="3138488" y="5592990"/>
            <a:chExt cx="5722937" cy="803275"/>
          </a:xfrm>
        </p:grpSpPr>
        <p:cxnSp>
          <p:nvCxnSpPr>
            <p:cNvPr id="25" name="Straight Arrow Connector 24"/>
            <p:cNvCxnSpPr/>
            <p:nvPr/>
          </p:nvCxnSpPr>
          <p:spPr bwMode="auto">
            <a:xfrm>
              <a:off x="5784850" y="5964465"/>
              <a:ext cx="3060700" cy="1587"/>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8932" name="TextBox 59"/>
            <p:cNvSpPr txBox="1">
              <a:spLocks noChangeArrowheads="1"/>
            </p:cNvSpPr>
            <p:nvPr/>
          </p:nvSpPr>
          <p:spPr bwMode="auto">
            <a:xfrm>
              <a:off x="5629275" y="5592990"/>
              <a:ext cx="32321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000" dirty="0">
                  <a:solidFill>
                    <a:srgbClr val="FFFFFF"/>
                  </a:solidFill>
                  <a:cs typeface="Arial" pitchFamily="34" charset="0"/>
                </a:rPr>
                <a:t> </a:t>
              </a:r>
              <a:r>
                <a:rPr lang="en-US" sz="2000" dirty="0" smtClean="0">
                  <a:solidFill>
                    <a:srgbClr val="FFFFFF"/>
                  </a:solidFill>
                  <a:cs typeface="Arial" pitchFamily="34" charset="0"/>
                </a:rPr>
                <a:t>LHC Energy Upgrade (33TeV)</a:t>
              </a:r>
            </a:p>
          </p:txBody>
        </p:sp>
        <p:cxnSp>
          <p:nvCxnSpPr>
            <p:cNvPr id="27" name="Straight Connector 26"/>
            <p:cNvCxnSpPr/>
            <p:nvPr/>
          </p:nvCxnSpPr>
          <p:spPr bwMode="auto">
            <a:xfrm>
              <a:off x="3784600" y="5958115"/>
              <a:ext cx="2065338" cy="4762"/>
            </a:xfrm>
            <a:prstGeom prst="line">
              <a:avLst/>
            </a:prstGeom>
            <a:ln w="57150">
              <a:solidFill>
                <a:srgbClr val="FFFFFF"/>
              </a:solidFill>
              <a:prstDash val="sysDash"/>
            </a:ln>
          </p:spPr>
          <p:style>
            <a:lnRef idx="1">
              <a:schemeClr val="accent1"/>
            </a:lnRef>
            <a:fillRef idx="0">
              <a:schemeClr val="accent1"/>
            </a:fillRef>
            <a:effectRef idx="0">
              <a:schemeClr val="accent1"/>
            </a:effectRef>
            <a:fontRef idx="minor">
              <a:schemeClr val="tx1"/>
            </a:fontRef>
          </p:style>
        </p:cxnSp>
        <p:sp>
          <p:nvSpPr>
            <p:cNvPr id="28" name="5-Point Star 27"/>
            <p:cNvSpPr/>
            <p:nvPr/>
          </p:nvSpPr>
          <p:spPr bwMode="auto">
            <a:xfrm>
              <a:off x="4178300" y="5772377"/>
              <a:ext cx="331788" cy="315913"/>
            </a:xfrm>
            <a:prstGeom prst="star5">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35" name="TextBox 59"/>
            <p:cNvSpPr txBox="1">
              <a:spLocks noChangeArrowheads="1"/>
            </p:cNvSpPr>
            <p:nvPr/>
          </p:nvSpPr>
          <p:spPr bwMode="auto">
            <a:xfrm>
              <a:off x="3138488" y="5980340"/>
              <a:ext cx="237966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100" dirty="0" smtClean="0">
                  <a:solidFill>
                    <a:srgbClr val="FFFFFF"/>
                  </a:solidFill>
                  <a:cs typeface="Arial" pitchFamily="34" charset="0"/>
                </a:rPr>
                <a:t>LHC results</a:t>
              </a:r>
              <a:endParaRPr lang="en-US" sz="2100" dirty="0">
                <a:solidFill>
                  <a:srgbClr val="FFFFFF"/>
                </a:solidFill>
                <a:cs typeface="Arial" pitchFamily="34" charset="0"/>
              </a:endParaRPr>
            </a:p>
          </p:txBody>
        </p:sp>
      </p:grpSp>
      <p:pic>
        <p:nvPicPr>
          <p:cNvPr id="38928" name="Picture 16" descr="01_Young-Kee_Aerial_01"/>
          <p:cNvPicPr>
            <a:picLocks noChangeAspect="1" noChangeArrowheads="1"/>
          </p:cNvPicPr>
          <p:nvPr/>
        </p:nvPicPr>
        <p:blipFill>
          <a:blip r:embed="rId5" cstate="print">
            <a:extLst>
              <a:ext uri="{28A0092B-C50C-407E-A947-70E740481C1C}">
                <a14:useLocalDpi xmlns:a14="http://schemas.microsoft.com/office/drawing/2010/main" val="0"/>
              </a:ext>
            </a:extLst>
          </a:blip>
          <a:srcRect b="13725"/>
          <a:stretch>
            <a:fillRect/>
          </a:stretch>
        </p:blipFill>
        <p:spPr bwMode="auto">
          <a:xfrm>
            <a:off x="585150" y="1168875"/>
            <a:ext cx="1921668" cy="124515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970670" y="2938248"/>
            <a:ext cx="3809999" cy="947952"/>
            <a:chOff x="1169987" y="3557812"/>
            <a:chExt cx="5105401" cy="947952"/>
          </a:xfrm>
        </p:grpSpPr>
        <p:cxnSp>
          <p:nvCxnSpPr>
            <p:cNvPr id="54" name="Straight Arrow Connector 53"/>
            <p:cNvCxnSpPr/>
            <p:nvPr/>
          </p:nvCxnSpPr>
          <p:spPr bwMode="auto">
            <a:xfrm>
              <a:off x="3216275" y="4041775"/>
              <a:ext cx="3059113" cy="1587"/>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8940" name="TextBox 54"/>
            <p:cNvSpPr txBox="1">
              <a:spLocks noChangeArrowheads="1"/>
            </p:cNvSpPr>
            <p:nvPr/>
          </p:nvSpPr>
          <p:spPr bwMode="auto">
            <a:xfrm>
              <a:off x="2395285" y="3557812"/>
              <a:ext cx="3759227" cy="947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200" dirty="0">
                  <a:solidFill>
                    <a:srgbClr val="FFFF00"/>
                  </a:solidFill>
                </a:rPr>
                <a:t>LHC</a:t>
              </a:r>
            </a:p>
            <a:p>
              <a:pPr algn="ctr" eaLnBrk="1" hangingPunct="1"/>
              <a:endParaRPr lang="en-US" sz="600" dirty="0">
                <a:solidFill>
                  <a:srgbClr val="FFFF00"/>
                </a:solidFill>
              </a:endParaRPr>
            </a:p>
            <a:p>
              <a:pPr algn="ctr" eaLnBrk="1" hangingPunct="1"/>
              <a:r>
                <a:rPr lang="en-US" sz="2200" dirty="0" err="1">
                  <a:solidFill>
                    <a:srgbClr val="FFFF00"/>
                  </a:solidFill>
                </a:rPr>
                <a:t>pp</a:t>
              </a:r>
              <a:r>
                <a:rPr lang="en-US" sz="2200" dirty="0">
                  <a:solidFill>
                    <a:srgbClr val="FFFF00"/>
                  </a:solidFill>
                </a:rPr>
                <a:t>: 7 </a:t>
              </a:r>
              <a:r>
                <a:rPr lang="en-US" sz="2200" dirty="0" err="1">
                  <a:solidFill>
                    <a:srgbClr val="FFFF00"/>
                  </a:solidFill>
                </a:rPr>
                <a:t>TeV</a:t>
              </a:r>
              <a:r>
                <a:rPr lang="en-US" sz="2200" dirty="0">
                  <a:solidFill>
                    <a:srgbClr val="FFFF00"/>
                  </a:solidFill>
                </a:rPr>
                <a:t> </a:t>
              </a:r>
              <a:r>
                <a:rPr lang="en-US" sz="2200" dirty="0">
                  <a:solidFill>
                    <a:srgbClr val="FFFF00"/>
                  </a:solidFill>
                  <a:sym typeface="Wingdings" pitchFamily="2" charset="2"/>
                </a:rPr>
                <a:t> 14 </a:t>
              </a:r>
              <a:r>
                <a:rPr lang="en-US" sz="2200" dirty="0" err="1">
                  <a:solidFill>
                    <a:srgbClr val="FFFF00"/>
                  </a:solidFill>
                  <a:sym typeface="Wingdings" pitchFamily="2" charset="2"/>
                </a:rPr>
                <a:t>TeV</a:t>
              </a:r>
              <a:endParaRPr lang="en-US" sz="2200" dirty="0">
                <a:solidFill>
                  <a:srgbClr val="FFFF00"/>
                </a:solidFill>
              </a:endParaRPr>
            </a:p>
          </p:txBody>
        </p:sp>
        <p:cxnSp>
          <p:nvCxnSpPr>
            <p:cNvPr id="52" name="Straight Connector 51"/>
            <p:cNvCxnSpPr/>
            <p:nvPr/>
          </p:nvCxnSpPr>
          <p:spPr bwMode="auto">
            <a:xfrm>
              <a:off x="1169987" y="4038600"/>
              <a:ext cx="2011363" cy="1587"/>
            </a:xfrm>
            <a:prstGeom prst="line">
              <a:avLst/>
            </a:prstGeom>
            <a:ln w="57150">
              <a:solidFill>
                <a:srgbClr val="FFFFFF"/>
              </a:solidFill>
              <a:prstDash val="sysDash"/>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381000" y="2383896"/>
            <a:ext cx="2342270" cy="892704"/>
            <a:chOff x="598487" y="2971800"/>
            <a:chExt cx="3059113" cy="892704"/>
          </a:xfrm>
        </p:grpSpPr>
        <p:sp>
          <p:nvSpPr>
            <p:cNvPr id="38929" name="TextBox 45"/>
            <p:cNvSpPr txBox="1">
              <a:spLocks noChangeArrowheads="1"/>
            </p:cNvSpPr>
            <p:nvPr/>
          </p:nvSpPr>
          <p:spPr bwMode="auto">
            <a:xfrm>
              <a:off x="748714" y="2971800"/>
              <a:ext cx="2526575" cy="892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300" dirty="0" err="1">
                  <a:solidFill>
                    <a:srgbClr val="FFFF00"/>
                  </a:solidFill>
                </a:rPr>
                <a:t>Tevatron</a:t>
              </a:r>
              <a:endParaRPr lang="en-US" sz="2300" dirty="0">
                <a:solidFill>
                  <a:srgbClr val="FFFF00"/>
                </a:solidFill>
              </a:endParaRPr>
            </a:p>
            <a:p>
              <a:pPr algn="ctr" eaLnBrk="1" hangingPunct="1"/>
              <a:endParaRPr lang="en-US" sz="600" dirty="0">
                <a:solidFill>
                  <a:srgbClr val="FFFF00"/>
                </a:solidFill>
              </a:endParaRPr>
            </a:p>
            <a:p>
              <a:pPr algn="ctr" eaLnBrk="1" hangingPunct="1"/>
              <a:r>
                <a:rPr lang="en-US" sz="2300" dirty="0" err="1">
                  <a:solidFill>
                    <a:srgbClr val="FFFF00"/>
                  </a:solidFill>
                </a:rPr>
                <a:t>pp</a:t>
              </a:r>
              <a:r>
                <a:rPr lang="en-US" sz="2300" dirty="0">
                  <a:solidFill>
                    <a:srgbClr val="FFFF00"/>
                  </a:solidFill>
                </a:rPr>
                <a:t>: 2 </a:t>
              </a:r>
              <a:r>
                <a:rPr lang="en-US" sz="2300" dirty="0" err="1">
                  <a:solidFill>
                    <a:srgbClr val="FFFF00"/>
                  </a:solidFill>
                </a:rPr>
                <a:t>TeV</a:t>
              </a:r>
              <a:endParaRPr lang="en-US" sz="2300" dirty="0">
                <a:solidFill>
                  <a:srgbClr val="FFFF00"/>
                </a:solidFill>
              </a:endParaRPr>
            </a:p>
          </p:txBody>
        </p:sp>
        <p:cxnSp>
          <p:nvCxnSpPr>
            <p:cNvPr id="49" name="Straight Arrow Connector 48"/>
            <p:cNvCxnSpPr/>
            <p:nvPr/>
          </p:nvCxnSpPr>
          <p:spPr bwMode="auto">
            <a:xfrm>
              <a:off x="598487" y="3497263"/>
              <a:ext cx="3059113" cy="1587"/>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8927" name="TextBox 1"/>
            <p:cNvSpPr txBox="1">
              <a:spLocks noChangeArrowheads="1"/>
            </p:cNvSpPr>
            <p:nvPr/>
          </p:nvSpPr>
          <p:spPr bwMode="auto">
            <a:xfrm>
              <a:off x="1474787" y="3269247"/>
              <a:ext cx="327308" cy="40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a:solidFill>
                    <a:srgbClr val="FFFF00"/>
                  </a:solidFill>
                </a:rPr>
                <a:t>_</a:t>
              </a:r>
            </a:p>
          </p:txBody>
        </p:sp>
      </p:grpSp>
      <p:sp>
        <p:nvSpPr>
          <p:cNvPr id="2" name="Footer Placeholder 1"/>
          <p:cNvSpPr>
            <a:spLocks noGrp="1"/>
          </p:cNvSpPr>
          <p:nvPr>
            <p:ph type="ftr" sz="quarter" idx="10"/>
          </p:nvPr>
        </p:nvSpPr>
        <p:spPr/>
        <p:txBody>
          <a:bodyPr/>
          <a:lstStyle/>
          <a:p>
            <a:pPr>
              <a:defRPr/>
            </a:pPr>
            <a:r>
              <a:rPr lang="en-US" smtClean="0"/>
              <a:t>S. Henderson, AAC 2012, June 11, 2012</a:t>
            </a:r>
            <a:endParaRPr lang="en-US" sz="1200" dirty="0"/>
          </a:p>
        </p:txBody>
      </p:sp>
      <p:sp>
        <p:nvSpPr>
          <p:cNvPr id="3" name="Slide Number Placeholder 2"/>
          <p:cNvSpPr>
            <a:spLocks noGrp="1"/>
          </p:cNvSpPr>
          <p:nvPr>
            <p:ph type="sldNum" sz="quarter" idx="11"/>
          </p:nvPr>
        </p:nvSpPr>
        <p:spPr/>
        <p:txBody>
          <a:bodyPr/>
          <a:lstStyle/>
          <a:p>
            <a:pPr>
              <a:defRPr/>
            </a:pPr>
            <a:fld id="{4EE63935-E45B-46A4-BFD3-287CB7A07C9F}" type="slidenum">
              <a:rPr lang="en-US" smtClean="0"/>
              <a:pPr>
                <a:defRPr/>
              </a:pPr>
              <a:t>25</a:t>
            </a:fld>
            <a:endParaRPr lang="en-US" dirty="0"/>
          </a:p>
        </p:txBody>
      </p:sp>
      <p:sp>
        <p:nvSpPr>
          <p:cNvPr id="38" name="TextBox 59"/>
          <p:cNvSpPr txBox="1">
            <a:spLocks noChangeArrowheads="1"/>
          </p:cNvSpPr>
          <p:nvPr/>
        </p:nvSpPr>
        <p:spPr bwMode="auto">
          <a:xfrm>
            <a:off x="7768345" y="4353544"/>
            <a:ext cx="1447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000" b="1" dirty="0" smtClean="0">
                <a:solidFill>
                  <a:srgbClr val="FFFFFF"/>
                </a:solidFill>
                <a:cs typeface="Arial" pitchFamily="34" charset="0"/>
              </a:rPr>
              <a:t>Lepton Collider</a:t>
            </a:r>
            <a:endParaRPr lang="en-US" sz="2000" b="1" dirty="0">
              <a:solidFill>
                <a:srgbClr val="FFFFFF"/>
              </a:solidFill>
              <a:cs typeface="Arial" pitchFamily="34" charset="0"/>
            </a:endParaRPr>
          </a:p>
        </p:txBody>
      </p:sp>
      <p:grpSp>
        <p:nvGrpSpPr>
          <p:cNvPr id="9" name="Group 8"/>
          <p:cNvGrpSpPr/>
          <p:nvPr/>
        </p:nvGrpSpPr>
        <p:grpSpPr>
          <a:xfrm>
            <a:off x="4557876" y="4552890"/>
            <a:ext cx="4185194" cy="1314510"/>
            <a:chOff x="4654006" y="4267200"/>
            <a:chExt cx="4185194" cy="1314510"/>
          </a:xfrm>
        </p:grpSpPr>
        <p:cxnSp>
          <p:nvCxnSpPr>
            <p:cNvPr id="37" name="Straight Arrow Connector 36"/>
            <p:cNvCxnSpPr/>
            <p:nvPr/>
          </p:nvCxnSpPr>
          <p:spPr bwMode="auto">
            <a:xfrm>
              <a:off x="4803775" y="4267200"/>
              <a:ext cx="3060700" cy="1587"/>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bwMode="auto">
            <a:xfrm>
              <a:off x="4772025" y="4724400"/>
              <a:ext cx="3060700" cy="1587"/>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bwMode="auto">
            <a:xfrm>
              <a:off x="5702300" y="5105400"/>
              <a:ext cx="3060700" cy="1587"/>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6" name="TextBox 59"/>
            <p:cNvSpPr txBox="1">
              <a:spLocks noChangeArrowheads="1"/>
            </p:cNvSpPr>
            <p:nvPr/>
          </p:nvSpPr>
          <p:spPr bwMode="auto">
            <a:xfrm>
              <a:off x="4654006" y="4267200"/>
              <a:ext cx="32321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000" dirty="0" smtClean="0">
                  <a:solidFill>
                    <a:srgbClr val="FFFFFF"/>
                  </a:solidFill>
                  <a:cs typeface="Arial" pitchFamily="34" charset="0"/>
                </a:rPr>
                <a:t>ILC (0.5-1 </a:t>
              </a:r>
              <a:r>
                <a:rPr lang="en-US" sz="2000" dirty="0" err="1" smtClean="0">
                  <a:solidFill>
                    <a:srgbClr val="FFFFFF"/>
                  </a:solidFill>
                  <a:cs typeface="Arial" pitchFamily="34" charset="0"/>
                </a:rPr>
                <a:t>TeV</a:t>
              </a:r>
              <a:r>
                <a:rPr lang="en-US" sz="2000" dirty="0" smtClean="0">
                  <a:solidFill>
                    <a:srgbClr val="FFFFFF"/>
                  </a:solidFill>
                  <a:cs typeface="Arial" pitchFamily="34" charset="0"/>
                </a:rPr>
                <a:t>)</a:t>
              </a:r>
              <a:endParaRPr lang="en-US" sz="2000" dirty="0">
                <a:solidFill>
                  <a:srgbClr val="FFFFFF"/>
                </a:solidFill>
                <a:cs typeface="Arial" pitchFamily="34" charset="0"/>
              </a:endParaRPr>
            </a:p>
          </p:txBody>
        </p:sp>
        <p:sp>
          <p:nvSpPr>
            <p:cNvPr id="47" name="TextBox 59"/>
            <p:cNvSpPr txBox="1">
              <a:spLocks noChangeArrowheads="1"/>
            </p:cNvSpPr>
            <p:nvPr/>
          </p:nvSpPr>
          <p:spPr bwMode="auto">
            <a:xfrm>
              <a:off x="5181600" y="4728037"/>
              <a:ext cx="2286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000" dirty="0" smtClean="0">
                  <a:solidFill>
                    <a:srgbClr val="FFFFFF"/>
                  </a:solidFill>
                  <a:cs typeface="Arial" pitchFamily="34" charset="0"/>
                </a:rPr>
                <a:t>CLIC (~1-3 </a:t>
              </a:r>
              <a:r>
                <a:rPr lang="en-US" sz="2000" dirty="0" err="1" smtClean="0">
                  <a:solidFill>
                    <a:srgbClr val="FFFFFF"/>
                  </a:solidFill>
                  <a:cs typeface="Arial" pitchFamily="34" charset="0"/>
                </a:rPr>
                <a:t>TeV</a:t>
              </a:r>
              <a:r>
                <a:rPr lang="en-US" sz="2000" dirty="0" smtClean="0">
                  <a:solidFill>
                    <a:srgbClr val="FFFFFF"/>
                  </a:solidFill>
                  <a:cs typeface="Arial" pitchFamily="34" charset="0"/>
                </a:rPr>
                <a:t>)</a:t>
              </a:r>
              <a:endParaRPr lang="en-US" sz="2000" dirty="0">
                <a:solidFill>
                  <a:srgbClr val="FFFFFF"/>
                </a:solidFill>
                <a:cs typeface="Arial" pitchFamily="34" charset="0"/>
              </a:endParaRPr>
            </a:p>
          </p:txBody>
        </p:sp>
        <p:sp>
          <p:nvSpPr>
            <p:cNvPr id="48" name="TextBox 59"/>
            <p:cNvSpPr txBox="1">
              <a:spLocks noChangeArrowheads="1"/>
            </p:cNvSpPr>
            <p:nvPr/>
          </p:nvSpPr>
          <p:spPr bwMode="auto">
            <a:xfrm>
              <a:off x="5607050" y="5181600"/>
              <a:ext cx="32321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000" dirty="0" smtClean="0">
                  <a:solidFill>
                    <a:srgbClr val="FFFFFF"/>
                  </a:solidFill>
                  <a:cs typeface="Arial" pitchFamily="34" charset="0"/>
                </a:rPr>
                <a:t>Muon Collider (1.5-4 </a:t>
              </a:r>
              <a:r>
                <a:rPr lang="en-US" sz="2000" dirty="0" err="1" smtClean="0">
                  <a:solidFill>
                    <a:srgbClr val="FFFFFF"/>
                  </a:solidFill>
                  <a:cs typeface="Arial" pitchFamily="34" charset="0"/>
                </a:rPr>
                <a:t>TeV</a:t>
              </a:r>
              <a:r>
                <a:rPr lang="en-US" sz="2000" dirty="0" smtClean="0">
                  <a:solidFill>
                    <a:srgbClr val="FFFFFF"/>
                  </a:solidFill>
                  <a:cs typeface="Arial" pitchFamily="34" charset="0"/>
                </a:rPr>
                <a:t>)</a:t>
              </a:r>
              <a:endParaRPr lang="en-US" sz="2000" dirty="0">
                <a:solidFill>
                  <a:srgbClr val="FFFFFF"/>
                </a:solidFill>
                <a:cs typeface="Arial" pitchFamily="34" charset="0"/>
              </a:endParaRPr>
            </a:p>
          </p:txBody>
        </p:sp>
      </p:grpSp>
      <p:sp>
        <p:nvSpPr>
          <p:cNvPr id="7" name="Rectangle 6"/>
          <p:cNvSpPr/>
          <p:nvPr/>
        </p:nvSpPr>
        <p:spPr bwMode="auto">
          <a:xfrm>
            <a:off x="4557876" y="4329112"/>
            <a:ext cx="4489994" cy="1614488"/>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grpSp>
        <p:nvGrpSpPr>
          <p:cNvPr id="8" name="Group 7"/>
          <p:cNvGrpSpPr/>
          <p:nvPr/>
        </p:nvGrpSpPr>
        <p:grpSpPr>
          <a:xfrm>
            <a:off x="4018670" y="990600"/>
            <a:ext cx="4038600" cy="1238310"/>
            <a:chOff x="4114800" y="838200"/>
            <a:chExt cx="4038600" cy="1238310"/>
          </a:xfrm>
        </p:grpSpPr>
        <p:cxnSp>
          <p:nvCxnSpPr>
            <p:cNvPr id="50" name="Straight Arrow Connector 49"/>
            <p:cNvCxnSpPr/>
            <p:nvPr/>
          </p:nvCxnSpPr>
          <p:spPr bwMode="auto">
            <a:xfrm>
              <a:off x="4191000" y="1238310"/>
              <a:ext cx="3060700" cy="1587"/>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51" name="TextBox 59"/>
            <p:cNvSpPr txBox="1">
              <a:spLocks noChangeArrowheads="1"/>
            </p:cNvSpPr>
            <p:nvPr/>
          </p:nvSpPr>
          <p:spPr bwMode="auto">
            <a:xfrm>
              <a:off x="4114800" y="838200"/>
              <a:ext cx="32321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000" dirty="0" smtClean="0">
                  <a:solidFill>
                    <a:srgbClr val="FFFFFF"/>
                  </a:solidFill>
                  <a:cs typeface="Arial" pitchFamily="34" charset="0"/>
                </a:rPr>
                <a:t>Circular Ring</a:t>
              </a:r>
              <a:endParaRPr lang="en-US" sz="2000" dirty="0">
                <a:solidFill>
                  <a:srgbClr val="FFFFFF"/>
                </a:solidFill>
                <a:cs typeface="Arial" pitchFamily="34" charset="0"/>
              </a:endParaRPr>
            </a:p>
          </p:txBody>
        </p:sp>
        <p:cxnSp>
          <p:nvCxnSpPr>
            <p:cNvPr id="53" name="Straight Arrow Connector 52"/>
            <p:cNvCxnSpPr/>
            <p:nvPr/>
          </p:nvCxnSpPr>
          <p:spPr bwMode="auto">
            <a:xfrm>
              <a:off x="4191000" y="1617723"/>
              <a:ext cx="3060700" cy="1587"/>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55" name="TextBox 59"/>
            <p:cNvSpPr txBox="1">
              <a:spLocks noChangeArrowheads="1"/>
            </p:cNvSpPr>
            <p:nvPr/>
          </p:nvSpPr>
          <p:spPr bwMode="auto">
            <a:xfrm>
              <a:off x="4114800" y="1217613"/>
              <a:ext cx="32321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000" dirty="0" err="1" smtClean="0">
                  <a:solidFill>
                    <a:srgbClr val="FFFFFF"/>
                  </a:solidFill>
                  <a:cs typeface="Arial" pitchFamily="34" charset="0"/>
                </a:rPr>
                <a:t>Linac</a:t>
              </a:r>
              <a:r>
                <a:rPr lang="en-US" sz="2000" dirty="0" smtClean="0">
                  <a:solidFill>
                    <a:srgbClr val="FFFFFF"/>
                  </a:solidFill>
                  <a:cs typeface="Arial" pitchFamily="34" charset="0"/>
                </a:rPr>
                <a:t> (ILC)</a:t>
              </a:r>
              <a:endParaRPr lang="en-US" sz="2000" dirty="0">
                <a:solidFill>
                  <a:srgbClr val="FFFFFF"/>
                </a:solidFill>
                <a:cs typeface="Arial" pitchFamily="34" charset="0"/>
              </a:endParaRPr>
            </a:p>
          </p:txBody>
        </p:sp>
        <p:cxnSp>
          <p:nvCxnSpPr>
            <p:cNvPr id="56" name="Straight Arrow Connector 55"/>
            <p:cNvCxnSpPr/>
            <p:nvPr/>
          </p:nvCxnSpPr>
          <p:spPr bwMode="auto">
            <a:xfrm>
              <a:off x="4997450" y="2074923"/>
              <a:ext cx="3060700" cy="1587"/>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57" name="TextBox 59"/>
            <p:cNvSpPr txBox="1">
              <a:spLocks noChangeArrowheads="1"/>
            </p:cNvSpPr>
            <p:nvPr/>
          </p:nvSpPr>
          <p:spPr bwMode="auto">
            <a:xfrm>
              <a:off x="4921250" y="1674813"/>
              <a:ext cx="32321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000" dirty="0" smtClean="0">
                  <a:solidFill>
                    <a:srgbClr val="FFFFFF"/>
                  </a:solidFill>
                  <a:cs typeface="Arial" pitchFamily="34" charset="0"/>
                </a:rPr>
                <a:t>Muon Collider</a:t>
              </a:r>
              <a:endParaRPr lang="en-US" sz="2000" dirty="0">
                <a:solidFill>
                  <a:srgbClr val="FFFFFF"/>
                </a:solidFill>
                <a:cs typeface="Arial" pitchFamily="34" charset="0"/>
              </a:endParaRPr>
            </a:p>
          </p:txBody>
        </p:sp>
      </p:grpSp>
      <p:sp>
        <p:nvSpPr>
          <p:cNvPr id="58" name="TextBox 59"/>
          <p:cNvSpPr txBox="1">
            <a:spLocks noChangeArrowheads="1"/>
          </p:cNvSpPr>
          <p:nvPr/>
        </p:nvSpPr>
        <p:spPr bwMode="auto">
          <a:xfrm>
            <a:off x="7142870" y="1219200"/>
            <a:ext cx="1447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000" b="1" dirty="0" smtClean="0">
                <a:solidFill>
                  <a:srgbClr val="FFFFFF"/>
                </a:solidFill>
                <a:cs typeface="Arial" pitchFamily="34" charset="0"/>
              </a:rPr>
              <a:t>Higgs Factories</a:t>
            </a:r>
            <a:endParaRPr lang="en-US" sz="2000" b="1" dirty="0">
              <a:solidFill>
                <a:srgbClr val="FFFFFF"/>
              </a:solidFill>
              <a:cs typeface="Arial" pitchFamily="34" charset="0"/>
            </a:endParaRPr>
          </a:p>
        </p:txBody>
      </p:sp>
      <p:sp>
        <p:nvSpPr>
          <p:cNvPr id="59" name="Rectangle 58"/>
          <p:cNvSpPr/>
          <p:nvPr/>
        </p:nvSpPr>
        <p:spPr bwMode="auto">
          <a:xfrm>
            <a:off x="4024476" y="976312"/>
            <a:ext cx="4489994" cy="1614488"/>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1662384247"/>
      </p:ext>
    </p:extLst>
  </p:cSld>
  <p:clrMapOvr>
    <a:masterClrMapping/>
  </p:clrMapOvr>
  <p:transition advTm="14568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9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9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9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7" grpId="0" animBg="1"/>
      <p:bldP spid="58" grpId="0"/>
      <p:bldP spid="5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6858000" cy="762000"/>
          </a:xfrm>
        </p:spPr>
        <p:txBody>
          <a:bodyPr/>
          <a:lstStyle/>
          <a:p>
            <a:r>
              <a:rPr lang="en-US" sz="3200" b="1" dirty="0" smtClean="0"/>
              <a:t>What about the Energy Frontier?</a:t>
            </a:r>
            <a:endParaRPr lang="en-US" sz="3200" b="1" dirty="0"/>
          </a:p>
        </p:txBody>
      </p:sp>
      <p:sp>
        <p:nvSpPr>
          <p:cNvPr id="4" name="Content Placeholder 3"/>
          <p:cNvSpPr>
            <a:spLocks noGrp="1"/>
          </p:cNvSpPr>
          <p:nvPr>
            <p:ph idx="1"/>
          </p:nvPr>
        </p:nvSpPr>
        <p:spPr>
          <a:xfrm>
            <a:off x="990600" y="1066800"/>
            <a:ext cx="7467600" cy="5181600"/>
          </a:xfrm>
        </p:spPr>
        <p:txBody>
          <a:bodyPr/>
          <a:lstStyle/>
          <a:p>
            <a:r>
              <a:rPr lang="en-US" dirty="0" smtClean="0"/>
              <a:t>Several ideas to get into the multi-</a:t>
            </a:r>
            <a:r>
              <a:rPr lang="en-US" dirty="0" err="1" smtClean="0"/>
              <a:t>TeV</a:t>
            </a:r>
            <a:r>
              <a:rPr lang="en-US" dirty="0" smtClean="0"/>
              <a:t> regime for lepton colliders</a:t>
            </a:r>
          </a:p>
          <a:p>
            <a:pPr lvl="1"/>
            <a:r>
              <a:rPr lang="en-US" b="1" dirty="0" smtClean="0"/>
              <a:t>Need AAC community to get there!</a:t>
            </a:r>
          </a:p>
          <a:p>
            <a:r>
              <a:rPr lang="en-US" dirty="0" smtClean="0"/>
              <a:t>LHC upgrades will increase luminosity in the “near-term”, possible energy upgrades in the future if magnet technology can be developed</a:t>
            </a:r>
          </a:p>
          <a:p>
            <a:r>
              <a:rPr lang="en-US" dirty="0" smtClean="0"/>
              <a:t>But beyond that, we face a great void in terms of direct searches at x10 LHC energies </a:t>
            </a:r>
          </a:p>
          <a:p>
            <a:r>
              <a:rPr lang="en-US" dirty="0" smtClean="0"/>
              <a:t>We need to fill that void in a socially and financially realistic way</a:t>
            </a:r>
          </a:p>
          <a:p>
            <a:pPr lvl="1"/>
            <a:r>
              <a:rPr lang="en-US" b="1" dirty="0" smtClean="0"/>
              <a:t>Need AAC community to get there!</a:t>
            </a:r>
            <a:endParaRPr lang="en-US" b="1" dirty="0"/>
          </a:p>
        </p:txBody>
      </p:sp>
      <p:sp>
        <p:nvSpPr>
          <p:cNvPr id="3" name="Slide Number Placeholder 2"/>
          <p:cNvSpPr>
            <a:spLocks noGrp="1"/>
          </p:cNvSpPr>
          <p:nvPr>
            <p:ph type="sldNum" sz="quarter" idx="11"/>
          </p:nvPr>
        </p:nvSpPr>
        <p:spPr/>
        <p:txBody>
          <a:bodyPr/>
          <a:lstStyle/>
          <a:p>
            <a:pPr>
              <a:defRPr/>
            </a:pPr>
            <a:fld id="{262DCBB1-F02E-43D0-8D75-1859924E55D2}" type="slidenum">
              <a:rPr lang="en-US" smtClean="0"/>
              <a:pPr>
                <a:defRPr/>
              </a:pPr>
              <a:t>26</a:t>
            </a:fld>
            <a:endParaRPr lang="en-US"/>
          </a:p>
        </p:txBody>
      </p:sp>
      <p:sp>
        <p:nvSpPr>
          <p:cNvPr id="5" name="Footer Placeholder 4"/>
          <p:cNvSpPr>
            <a:spLocks noGrp="1"/>
          </p:cNvSpPr>
          <p:nvPr>
            <p:ph type="ftr" sz="quarter" idx="10"/>
          </p:nvPr>
        </p:nvSpPr>
        <p:spPr/>
        <p:txBody>
          <a:bodyPr/>
          <a:lstStyle/>
          <a:p>
            <a:pPr>
              <a:defRPr/>
            </a:pPr>
            <a:r>
              <a:rPr lang="en-US" smtClean="0"/>
              <a:t>S. Henderson, AAC 2012, June 11, 2012</a:t>
            </a:r>
            <a:endParaRPr lang="en-US"/>
          </a:p>
        </p:txBody>
      </p:sp>
    </p:spTree>
    <p:extLst>
      <p:ext uri="{BB962C8B-B14F-4D97-AF65-F5344CB8AC3E}">
        <p14:creationId xmlns:p14="http://schemas.microsoft.com/office/powerpoint/2010/main" val="5852607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09600" y="914400"/>
            <a:ext cx="8229600" cy="4038600"/>
          </a:xfrm>
        </p:spPr>
        <p:txBody>
          <a:bodyPr/>
          <a:lstStyle/>
          <a:p>
            <a:pPr marL="0" indent="0">
              <a:buNone/>
            </a:pPr>
            <a:r>
              <a:rPr lang="en-US" sz="4000" b="1" dirty="0" smtClean="0"/>
              <a:t>Challenges in Accelerator Physics and Technology for High Intensity Accelerators </a:t>
            </a:r>
            <a:endParaRPr lang="en-US" sz="4000" b="1" dirty="0"/>
          </a:p>
        </p:txBody>
      </p:sp>
      <p:sp>
        <p:nvSpPr>
          <p:cNvPr id="4" name="Slide Number Placeholder 3"/>
          <p:cNvSpPr>
            <a:spLocks noGrp="1"/>
          </p:cNvSpPr>
          <p:nvPr>
            <p:ph type="sldNum" sz="quarter" idx="11"/>
          </p:nvPr>
        </p:nvSpPr>
        <p:spPr/>
        <p:txBody>
          <a:bodyPr/>
          <a:lstStyle/>
          <a:p>
            <a:pPr>
              <a:defRPr/>
            </a:pPr>
            <a:fld id="{EEB64668-9DC1-4FB1-8BD5-90EFBCB61419}" type="slidenum">
              <a:rPr lang="en-US" smtClean="0"/>
              <a:pPr>
                <a:defRPr/>
              </a:pPr>
              <a:t>27</a:t>
            </a:fld>
            <a:endParaRPr lang="en-US"/>
          </a:p>
        </p:txBody>
      </p:sp>
      <p:sp>
        <p:nvSpPr>
          <p:cNvPr id="5" name="Footer Placeholder 4"/>
          <p:cNvSpPr>
            <a:spLocks noGrp="1"/>
          </p:cNvSpPr>
          <p:nvPr>
            <p:ph type="ftr" sz="quarter" idx="10"/>
          </p:nvPr>
        </p:nvSpPr>
        <p:spPr/>
        <p:txBody>
          <a:bodyPr/>
          <a:lstStyle/>
          <a:p>
            <a:pPr>
              <a:defRPr/>
            </a:pPr>
            <a:r>
              <a:rPr lang="en-US" smtClean="0"/>
              <a:t>S. Henderson, AAC 2012, June 11, 2012</a:t>
            </a: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2971799"/>
            <a:ext cx="4495800" cy="3361845"/>
          </a:xfrm>
          <a:prstGeom prst="rect">
            <a:avLst/>
          </a:prstGeom>
        </p:spPr>
      </p:pic>
    </p:spTree>
    <p:extLst>
      <p:ext uri="{BB962C8B-B14F-4D97-AF65-F5344CB8AC3E}">
        <p14:creationId xmlns:p14="http://schemas.microsoft.com/office/powerpoint/2010/main" val="19411486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04" y="56794"/>
            <a:ext cx="8229600" cy="877163"/>
          </a:xfrm>
        </p:spPr>
        <p:txBody>
          <a:bodyPr/>
          <a:lstStyle/>
          <a:p>
            <a:r>
              <a:rPr lang="en-US" sz="3200" b="1" dirty="0" smtClean="0"/>
              <a:t>Requirements and Challenges for High Power Hadron Accelerators</a:t>
            </a:r>
            <a:endParaRPr lang="en-US" sz="3200" b="1" dirty="0"/>
          </a:p>
        </p:txBody>
      </p:sp>
      <p:sp>
        <p:nvSpPr>
          <p:cNvPr id="3" name="Content Placeholder 2"/>
          <p:cNvSpPr>
            <a:spLocks noGrp="1"/>
          </p:cNvSpPr>
          <p:nvPr>
            <p:ph idx="1"/>
          </p:nvPr>
        </p:nvSpPr>
        <p:spPr>
          <a:xfrm>
            <a:off x="207457" y="914400"/>
            <a:ext cx="8707943" cy="5406177"/>
          </a:xfrm>
        </p:spPr>
        <p:txBody>
          <a:bodyPr/>
          <a:lstStyle/>
          <a:p>
            <a:pPr marL="0" indent="0">
              <a:spcBef>
                <a:spcPts val="1000"/>
              </a:spcBef>
              <a:buNone/>
            </a:pPr>
            <a:r>
              <a:rPr lang="en-US" b="1" dirty="0"/>
              <a:t>Minimizing beam loss </a:t>
            </a:r>
            <a:r>
              <a:rPr lang="en-US" dirty="0"/>
              <a:t>is the over-riding design </a:t>
            </a:r>
            <a:r>
              <a:rPr lang="en-US" dirty="0" smtClean="0"/>
              <a:t>constraint</a:t>
            </a:r>
            <a:endParaRPr lang="en-US" dirty="0"/>
          </a:p>
          <a:p>
            <a:pPr>
              <a:spcBef>
                <a:spcPts val="1000"/>
              </a:spcBef>
            </a:pPr>
            <a:r>
              <a:rPr lang="en-US" sz="2000" dirty="0" smtClean="0">
                <a:solidFill>
                  <a:srgbClr val="FF0000"/>
                </a:solidFill>
              </a:rPr>
              <a:t>Typical </a:t>
            </a:r>
            <a:r>
              <a:rPr lang="en-US" sz="2000" dirty="0">
                <a:solidFill>
                  <a:srgbClr val="FF0000"/>
                </a:solidFill>
              </a:rPr>
              <a:t>beam loss requirements for a MW proton beam</a:t>
            </a:r>
            <a:r>
              <a:rPr lang="en-US" sz="2000" dirty="0" smtClean="0">
                <a:solidFill>
                  <a:srgbClr val="FF0000"/>
                </a:solidFill>
              </a:rPr>
              <a:t>: &lt; </a:t>
            </a:r>
            <a:r>
              <a:rPr lang="en-US" sz="2000" dirty="0">
                <a:solidFill>
                  <a:srgbClr val="FF0000"/>
                </a:solidFill>
              </a:rPr>
              <a:t>1 Watt/m, </a:t>
            </a:r>
            <a:r>
              <a:rPr lang="en-US" sz="2000" dirty="0" smtClean="0">
                <a:solidFill>
                  <a:srgbClr val="FF0000"/>
                </a:solidFill>
              </a:rPr>
              <a:t>      &lt; </a:t>
            </a:r>
            <a:r>
              <a:rPr lang="en-US" sz="2000" dirty="0">
                <a:solidFill>
                  <a:srgbClr val="FF0000"/>
                </a:solidFill>
              </a:rPr>
              <a:t>1x10</a:t>
            </a:r>
            <a:r>
              <a:rPr lang="en-US" sz="2000" baseline="30000" dirty="0">
                <a:solidFill>
                  <a:srgbClr val="FF0000"/>
                </a:solidFill>
              </a:rPr>
              <a:t>-4</a:t>
            </a:r>
            <a:r>
              <a:rPr lang="en-US" sz="2000" dirty="0">
                <a:solidFill>
                  <a:srgbClr val="FF0000"/>
                </a:solidFill>
              </a:rPr>
              <a:t> total beam loss in a ring</a:t>
            </a:r>
          </a:p>
          <a:p>
            <a:pPr marL="0" indent="0">
              <a:spcBef>
                <a:spcPts val="1000"/>
              </a:spcBef>
              <a:buNone/>
            </a:pPr>
            <a:r>
              <a:rPr lang="en-US" b="1" dirty="0" smtClean="0"/>
              <a:t>Challenges</a:t>
            </a:r>
            <a:endParaRPr lang="en-US" b="1" dirty="0"/>
          </a:p>
          <a:p>
            <a:r>
              <a:rPr lang="en-US" sz="2000" dirty="0" smtClean="0">
                <a:solidFill>
                  <a:srgbClr val="FF0000"/>
                </a:solidFill>
              </a:rPr>
              <a:t>Producing high current high-quality beams (high brightness) </a:t>
            </a:r>
          </a:p>
          <a:p>
            <a:r>
              <a:rPr lang="en-US" sz="2000" dirty="0" smtClean="0">
                <a:solidFill>
                  <a:srgbClr val="FF0000"/>
                </a:solidFill>
              </a:rPr>
              <a:t>Accelerating high beam currents to high energy</a:t>
            </a:r>
          </a:p>
          <a:p>
            <a:pPr lvl="1"/>
            <a:r>
              <a:rPr lang="en-US" sz="1800" dirty="0" smtClean="0"/>
              <a:t>High-duty factor, high-power RF systems and structures, components</a:t>
            </a:r>
          </a:p>
          <a:p>
            <a:r>
              <a:rPr lang="en-US" sz="2000" dirty="0" smtClean="0">
                <a:solidFill>
                  <a:srgbClr val="FF0000"/>
                </a:solidFill>
              </a:rPr>
              <a:t>Transporting high power beams while maintaining beam loss at a level where routine maintenance is possible </a:t>
            </a:r>
          </a:p>
          <a:p>
            <a:pPr lvl="1"/>
            <a:r>
              <a:rPr lang="en-US" sz="1800" dirty="0" smtClean="0"/>
              <a:t>Acceleration of beams from </a:t>
            </a:r>
            <a:r>
              <a:rPr lang="en-US" sz="1800" dirty="0" err="1" smtClean="0"/>
              <a:t>keVs</a:t>
            </a:r>
            <a:r>
              <a:rPr lang="en-US" sz="1800" dirty="0" smtClean="0"/>
              <a:t> to </a:t>
            </a:r>
            <a:r>
              <a:rPr lang="en-US" sz="1800" dirty="0" err="1" smtClean="0"/>
              <a:t>GeVs</a:t>
            </a:r>
            <a:r>
              <a:rPr lang="en-US" sz="1800" dirty="0" smtClean="0"/>
              <a:t> preserving </a:t>
            </a:r>
            <a:r>
              <a:rPr lang="en-US" sz="1800" dirty="0" err="1" smtClean="0"/>
              <a:t>emittance</a:t>
            </a:r>
            <a:r>
              <a:rPr lang="en-US" sz="1800" dirty="0" smtClean="0"/>
              <a:t> and minimizing growth in large-amplitude particles (“beam halo”)</a:t>
            </a:r>
          </a:p>
          <a:p>
            <a:r>
              <a:rPr lang="en-US" sz="2000" dirty="0">
                <a:solidFill>
                  <a:srgbClr val="FF0000"/>
                </a:solidFill>
              </a:rPr>
              <a:t>Target systems capable of handling extreme power densities and extreme radiation </a:t>
            </a:r>
            <a:r>
              <a:rPr lang="en-US" sz="2000" dirty="0" smtClean="0">
                <a:solidFill>
                  <a:srgbClr val="FF0000"/>
                </a:solidFill>
              </a:rPr>
              <a:t>environments</a:t>
            </a:r>
          </a:p>
          <a:p>
            <a:pPr marL="0" indent="0">
              <a:buNone/>
            </a:pPr>
            <a:r>
              <a:rPr lang="en-US" dirty="0" smtClean="0"/>
              <a:t>A related </a:t>
            </a:r>
            <a:r>
              <a:rPr lang="en-US" dirty="0"/>
              <a:t>c</a:t>
            </a:r>
            <a:r>
              <a:rPr lang="en-US" dirty="0" smtClean="0"/>
              <a:t>hallenge is producing intense, high-quality beams of secondary particles (</a:t>
            </a:r>
            <a:r>
              <a:rPr lang="en-US" dirty="0" err="1" smtClean="0"/>
              <a:t>muons</a:t>
            </a:r>
            <a:r>
              <a:rPr lang="en-US" dirty="0" smtClean="0"/>
              <a:t>, </a:t>
            </a:r>
            <a:r>
              <a:rPr lang="en-US" dirty="0" err="1" smtClean="0"/>
              <a:t>kaons</a:t>
            </a:r>
            <a:r>
              <a:rPr lang="en-US" dirty="0" smtClean="0"/>
              <a:t>, …)</a:t>
            </a:r>
            <a:endParaRPr lang="en-US" dirty="0"/>
          </a:p>
          <a:p>
            <a:endParaRPr lang="en-US" sz="1600" baseline="30000" dirty="0">
              <a:solidFill>
                <a:srgbClr val="FF0000"/>
              </a:solidFill>
            </a:endParaRPr>
          </a:p>
        </p:txBody>
      </p:sp>
      <p:sp>
        <p:nvSpPr>
          <p:cNvPr id="4" name="Footer Placeholder 3"/>
          <p:cNvSpPr>
            <a:spLocks noGrp="1"/>
          </p:cNvSpPr>
          <p:nvPr>
            <p:ph type="ftr" sz="quarter" idx="10"/>
          </p:nvPr>
        </p:nvSpPr>
        <p:spPr/>
        <p:txBody>
          <a:bodyPr/>
          <a:lstStyle/>
          <a:p>
            <a:pPr>
              <a:defRPr/>
            </a:pPr>
            <a:r>
              <a:rPr lang="en-US" smtClean="0"/>
              <a:t>S. Henderson, AAC 2012, June 11, 2012</a:t>
            </a:r>
            <a:endParaRPr lang="en-US"/>
          </a:p>
        </p:txBody>
      </p:sp>
      <p:sp>
        <p:nvSpPr>
          <p:cNvPr id="5" name="Slide Number Placeholder 4"/>
          <p:cNvSpPr>
            <a:spLocks noGrp="1"/>
          </p:cNvSpPr>
          <p:nvPr>
            <p:ph type="sldNum" sz="quarter" idx="11"/>
          </p:nvPr>
        </p:nvSpPr>
        <p:spPr/>
        <p:txBody>
          <a:bodyPr/>
          <a:lstStyle/>
          <a:p>
            <a:pPr>
              <a:defRPr/>
            </a:pPr>
            <a:fld id="{EEB64668-9DC1-4FB1-8BD5-90EFBCB61419}" type="slidenum">
              <a:rPr lang="en-US" smtClean="0"/>
              <a:pPr>
                <a:defRPr/>
              </a:pPr>
              <a:t>28</a:t>
            </a:fld>
            <a:endParaRPr lang="en-US"/>
          </a:p>
        </p:txBody>
      </p:sp>
    </p:spTree>
    <p:extLst>
      <p:ext uri="{BB962C8B-B14F-4D97-AF65-F5344CB8AC3E}">
        <p14:creationId xmlns:p14="http://schemas.microsoft.com/office/powerpoint/2010/main" val="32967181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024" y="152400"/>
            <a:ext cx="6858000" cy="762000"/>
          </a:xfrm>
        </p:spPr>
        <p:txBody>
          <a:bodyPr/>
          <a:lstStyle/>
          <a:p>
            <a:r>
              <a:rPr lang="en-US" sz="3200" b="1" dirty="0" smtClean="0"/>
              <a:t>Timeline of Key Developments in High Intensity</a:t>
            </a:r>
            <a:endParaRPr lang="en-US" sz="3200" b="1" dirty="0"/>
          </a:p>
        </p:txBody>
      </p:sp>
      <p:sp>
        <p:nvSpPr>
          <p:cNvPr id="4" name="Footer Placeholder 3"/>
          <p:cNvSpPr>
            <a:spLocks noGrp="1"/>
          </p:cNvSpPr>
          <p:nvPr>
            <p:ph type="ftr" sz="quarter" idx="10"/>
          </p:nvPr>
        </p:nvSpPr>
        <p:spPr/>
        <p:txBody>
          <a:bodyPr/>
          <a:lstStyle/>
          <a:p>
            <a:pPr>
              <a:defRPr/>
            </a:pPr>
            <a:r>
              <a:rPr lang="en-US" smtClean="0">
                <a:solidFill>
                  <a:schemeClr val="tx1"/>
                </a:solidFill>
              </a:rPr>
              <a:t>S. Henderson, AAC 2012, June 11, 2012</a:t>
            </a:r>
            <a:endParaRPr lang="en-US">
              <a:solidFill>
                <a:schemeClr val="tx1"/>
              </a:solidFill>
            </a:endParaRPr>
          </a:p>
        </p:txBody>
      </p:sp>
      <p:sp>
        <p:nvSpPr>
          <p:cNvPr id="5" name="Slide Number Placeholder 4"/>
          <p:cNvSpPr>
            <a:spLocks noGrp="1"/>
          </p:cNvSpPr>
          <p:nvPr>
            <p:ph type="sldNum" sz="quarter" idx="11"/>
          </p:nvPr>
        </p:nvSpPr>
        <p:spPr/>
        <p:txBody>
          <a:bodyPr/>
          <a:lstStyle/>
          <a:p>
            <a:pPr>
              <a:defRPr/>
            </a:pPr>
            <a:fld id="{EEB64668-9DC1-4FB1-8BD5-90EFBCB61419}" type="slidenum">
              <a:rPr lang="en-US" smtClean="0"/>
              <a:pPr>
                <a:defRPr/>
              </a:pPr>
              <a:t>29</a:t>
            </a:fld>
            <a:endParaRPr lang="en-US"/>
          </a:p>
        </p:txBody>
      </p:sp>
      <p:cxnSp>
        <p:nvCxnSpPr>
          <p:cNvPr id="33" name="Straight Arrow Connector 32"/>
          <p:cNvCxnSpPr/>
          <p:nvPr/>
        </p:nvCxnSpPr>
        <p:spPr>
          <a:xfrm flipV="1">
            <a:off x="838200" y="304800"/>
            <a:ext cx="7010400" cy="5943600"/>
          </a:xfrm>
          <a:prstGeom prst="straightConnector1">
            <a:avLst/>
          </a:prstGeom>
          <a:noFill/>
          <a:ln w="82550" cap="flat" cmpd="sng" algn="ctr">
            <a:solidFill>
              <a:srgbClr val="4F81BD">
                <a:shade val="95000"/>
                <a:satMod val="105000"/>
              </a:srgbClr>
            </a:solidFill>
            <a:prstDash val="solid"/>
            <a:tailEnd type="arrow"/>
          </a:ln>
          <a:effectLst/>
        </p:spPr>
      </p:cxnSp>
      <p:sp>
        <p:nvSpPr>
          <p:cNvPr id="34" name="Oval 33"/>
          <p:cNvSpPr/>
          <p:nvPr/>
        </p:nvSpPr>
        <p:spPr>
          <a:xfrm>
            <a:off x="990600" y="5955631"/>
            <a:ext cx="192024" cy="192505"/>
          </a:xfrm>
          <a:prstGeom prst="ellipse">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Calibri"/>
              <a:ea typeface="+mn-ea"/>
              <a:cs typeface="+mn-cs"/>
            </a:endParaRPr>
          </a:p>
        </p:txBody>
      </p:sp>
      <p:sp>
        <p:nvSpPr>
          <p:cNvPr id="35" name="TextBox 34"/>
          <p:cNvSpPr txBox="1"/>
          <p:nvPr/>
        </p:nvSpPr>
        <p:spPr>
          <a:xfrm>
            <a:off x="457200" y="3440668"/>
            <a:ext cx="3757863" cy="369332"/>
          </a:xfrm>
          <a:prstGeom prst="rect">
            <a:avLst/>
          </a:prstGeom>
          <a:noFill/>
        </p:spPr>
        <p:txBody>
          <a:bodyPr wrap="square" rtlCol="0">
            <a:spAutoFit/>
          </a:bodyPr>
          <a:lstStyle/>
          <a:p>
            <a:pPr algn="l">
              <a:spcBef>
                <a:spcPct val="0"/>
              </a:spcBef>
              <a:buClrTx/>
              <a:buSzTx/>
              <a:buFontTx/>
              <a:buNone/>
            </a:pPr>
            <a:r>
              <a:rPr lang="en-US" sz="1800" b="1" dirty="0" smtClean="0">
                <a:latin typeface="Arial" charset="0"/>
                <a:cs typeface="Arial" charset="0"/>
              </a:rPr>
              <a:t>1969: ECR source developed</a:t>
            </a:r>
            <a:endParaRPr lang="en-US" sz="1800" b="1" dirty="0">
              <a:latin typeface="Arial" charset="0"/>
              <a:cs typeface="Arial" charset="0"/>
            </a:endParaRPr>
          </a:p>
        </p:txBody>
      </p:sp>
      <p:sp>
        <p:nvSpPr>
          <p:cNvPr id="36" name="Oval 35"/>
          <p:cNvSpPr/>
          <p:nvPr/>
        </p:nvSpPr>
        <p:spPr>
          <a:xfrm>
            <a:off x="3810000" y="3569368"/>
            <a:ext cx="192024" cy="192505"/>
          </a:xfrm>
          <a:prstGeom prst="ellipse">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Calibri"/>
              <a:ea typeface="+mn-ea"/>
              <a:cs typeface="+mn-cs"/>
            </a:endParaRPr>
          </a:p>
        </p:txBody>
      </p:sp>
      <p:sp>
        <p:nvSpPr>
          <p:cNvPr id="37" name="Oval 36"/>
          <p:cNvSpPr/>
          <p:nvPr/>
        </p:nvSpPr>
        <p:spPr>
          <a:xfrm>
            <a:off x="3200400" y="4074695"/>
            <a:ext cx="192024" cy="192505"/>
          </a:xfrm>
          <a:prstGeom prst="ellipse">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Calibri"/>
              <a:ea typeface="+mn-ea"/>
              <a:cs typeface="+mn-cs"/>
            </a:endParaRPr>
          </a:p>
        </p:txBody>
      </p:sp>
      <p:sp>
        <p:nvSpPr>
          <p:cNvPr id="38" name="Oval 37"/>
          <p:cNvSpPr/>
          <p:nvPr/>
        </p:nvSpPr>
        <p:spPr>
          <a:xfrm>
            <a:off x="2743200" y="4471736"/>
            <a:ext cx="192024" cy="192505"/>
          </a:xfrm>
          <a:prstGeom prst="ellipse">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Calibri"/>
              <a:ea typeface="+mn-ea"/>
              <a:cs typeface="+mn-cs"/>
            </a:endParaRPr>
          </a:p>
        </p:txBody>
      </p:sp>
      <p:sp>
        <p:nvSpPr>
          <p:cNvPr id="39" name="Oval 38"/>
          <p:cNvSpPr/>
          <p:nvPr/>
        </p:nvSpPr>
        <p:spPr>
          <a:xfrm>
            <a:off x="2133600" y="4989095"/>
            <a:ext cx="192024" cy="192505"/>
          </a:xfrm>
          <a:prstGeom prst="ellipse">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Calibri"/>
              <a:ea typeface="+mn-ea"/>
              <a:cs typeface="+mn-cs"/>
            </a:endParaRPr>
          </a:p>
        </p:txBody>
      </p:sp>
      <p:sp>
        <p:nvSpPr>
          <p:cNvPr id="40" name="Oval 39"/>
          <p:cNvSpPr/>
          <p:nvPr/>
        </p:nvSpPr>
        <p:spPr>
          <a:xfrm>
            <a:off x="1600200" y="5434263"/>
            <a:ext cx="192024" cy="192505"/>
          </a:xfrm>
          <a:prstGeom prst="ellipse">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Calibri"/>
              <a:ea typeface="+mn-ea"/>
              <a:cs typeface="+mn-cs"/>
            </a:endParaRPr>
          </a:p>
        </p:txBody>
      </p:sp>
      <p:sp>
        <p:nvSpPr>
          <p:cNvPr id="41" name="Oval 40"/>
          <p:cNvSpPr/>
          <p:nvPr/>
        </p:nvSpPr>
        <p:spPr>
          <a:xfrm>
            <a:off x="5105400" y="2462463"/>
            <a:ext cx="192024" cy="192505"/>
          </a:xfrm>
          <a:prstGeom prst="ellipse">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Calibri"/>
              <a:ea typeface="+mn-ea"/>
              <a:cs typeface="+mn-cs"/>
            </a:endParaRPr>
          </a:p>
        </p:txBody>
      </p:sp>
      <p:sp>
        <p:nvSpPr>
          <p:cNvPr id="42" name="Oval 41"/>
          <p:cNvSpPr/>
          <p:nvPr/>
        </p:nvSpPr>
        <p:spPr>
          <a:xfrm>
            <a:off x="4724400" y="2795336"/>
            <a:ext cx="192024" cy="192505"/>
          </a:xfrm>
          <a:prstGeom prst="ellipse">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Calibri"/>
              <a:ea typeface="+mn-ea"/>
              <a:cs typeface="+mn-cs"/>
            </a:endParaRPr>
          </a:p>
        </p:txBody>
      </p:sp>
      <p:sp>
        <p:nvSpPr>
          <p:cNvPr id="43" name="Oval 42"/>
          <p:cNvSpPr/>
          <p:nvPr/>
        </p:nvSpPr>
        <p:spPr>
          <a:xfrm>
            <a:off x="4151376" y="3276600"/>
            <a:ext cx="192024" cy="192505"/>
          </a:xfrm>
          <a:prstGeom prst="ellipse">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Calibri"/>
              <a:ea typeface="+mn-ea"/>
              <a:cs typeface="+mn-cs"/>
            </a:endParaRPr>
          </a:p>
        </p:txBody>
      </p:sp>
      <p:sp>
        <p:nvSpPr>
          <p:cNvPr id="44" name="Oval 43"/>
          <p:cNvSpPr/>
          <p:nvPr/>
        </p:nvSpPr>
        <p:spPr>
          <a:xfrm>
            <a:off x="6858000" y="978568"/>
            <a:ext cx="192024" cy="192505"/>
          </a:xfrm>
          <a:prstGeom prst="ellipse">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Calibri"/>
              <a:ea typeface="+mn-ea"/>
              <a:cs typeface="+mn-cs"/>
            </a:endParaRPr>
          </a:p>
        </p:txBody>
      </p:sp>
      <p:sp>
        <p:nvSpPr>
          <p:cNvPr id="45" name="Oval 44"/>
          <p:cNvSpPr/>
          <p:nvPr/>
        </p:nvSpPr>
        <p:spPr>
          <a:xfrm>
            <a:off x="6477000" y="1295400"/>
            <a:ext cx="192024" cy="192505"/>
          </a:xfrm>
          <a:prstGeom prst="ellipse">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Calibri"/>
              <a:ea typeface="+mn-ea"/>
              <a:cs typeface="+mn-cs"/>
            </a:endParaRPr>
          </a:p>
        </p:txBody>
      </p:sp>
      <p:sp>
        <p:nvSpPr>
          <p:cNvPr id="46" name="Oval 45"/>
          <p:cNvSpPr/>
          <p:nvPr/>
        </p:nvSpPr>
        <p:spPr>
          <a:xfrm>
            <a:off x="5675376" y="1981200"/>
            <a:ext cx="192024" cy="192505"/>
          </a:xfrm>
          <a:prstGeom prst="ellipse">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Calibri"/>
              <a:ea typeface="+mn-ea"/>
              <a:cs typeface="+mn-cs"/>
            </a:endParaRPr>
          </a:p>
        </p:txBody>
      </p:sp>
      <p:sp>
        <p:nvSpPr>
          <p:cNvPr id="47" name="TextBox 46"/>
          <p:cNvSpPr txBox="1"/>
          <p:nvPr/>
        </p:nvSpPr>
        <p:spPr>
          <a:xfrm>
            <a:off x="533400" y="4191000"/>
            <a:ext cx="3276600" cy="646331"/>
          </a:xfrm>
          <a:prstGeom prst="rect">
            <a:avLst/>
          </a:prstGeom>
          <a:noFill/>
        </p:spPr>
        <p:txBody>
          <a:bodyPr wrap="square" rtlCol="0">
            <a:spAutoFit/>
          </a:bodyPr>
          <a:lstStyle/>
          <a:p>
            <a:pPr algn="l">
              <a:spcBef>
                <a:spcPct val="0"/>
              </a:spcBef>
              <a:buClrTx/>
              <a:buSzTx/>
              <a:buFontTx/>
              <a:buNone/>
            </a:pPr>
            <a:r>
              <a:rPr lang="en-US" sz="1800" b="1" dirty="0" smtClean="0">
                <a:latin typeface="Arial" charset="0"/>
                <a:cs typeface="Arial" charset="0"/>
              </a:rPr>
              <a:t>1964: Side-coupled structure concept</a:t>
            </a:r>
            <a:endParaRPr lang="en-US" sz="1800" b="1" dirty="0">
              <a:latin typeface="Arial" charset="0"/>
              <a:cs typeface="Arial" charset="0"/>
            </a:endParaRPr>
          </a:p>
        </p:txBody>
      </p:sp>
      <p:sp>
        <p:nvSpPr>
          <p:cNvPr id="48" name="TextBox 47"/>
          <p:cNvSpPr txBox="1"/>
          <p:nvPr/>
        </p:nvSpPr>
        <p:spPr>
          <a:xfrm>
            <a:off x="381000" y="5105400"/>
            <a:ext cx="1981200" cy="646331"/>
          </a:xfrm>
          <a:prstGeom prst="rect">
            <a:avLst/>
          </a:prstGeom>
          <a:noFill/>
        </p:spPr>
        <p:txBody>
          <a:bodyPr wrap="square" rtlCol="0">
            <a:spAutoFit/>
          </a:bodyPr>
          <a:lstStyle/>
          <a:p>
            <a:pPr algn="l">
              <a:spcBef>
                <a:spcPct val="0"/>
              </a:spcBef>
              <a:buClrTx/>
              <a:buSzTx/>
              <a:buFontTx/>
              <a:buNone/>
            </a:pPr>
            <a:r>
              <a:rPr lang="en-US" sz="1800" b="1" dirty="0" smtClean="0">
                <a:latin typeface="Arial" charset="0"/>
                <a:cs typeface="Arial" charset="0"/>
              </a:rPr>
              <a:t>1950: MTA Program</a:t>
            </a:r>
            <a:endParaRPr lang="en-US" sz="1800" b="1" dirty="0">
              <a:latin typeface="Arial" charset="0"/>
              <a:cs typeface="Arial" charset="0"/>
            </a:endParaRPr>
          </a:p>
        </p:txBody>
      </p:sp>
      <p:sp>
        <p:nvSpPr>
          <p:cNvPr id="49" name="TextBox 48"/>
          <p:cNvSpPr txBox="1"/>
          <p:nvPr/>
        </p:nvSpPr>
        <p:spPr>
          <a:xfrm>
            <a:off x="1828800" y="2678668"/>
            <a:ext cx="3072063" cy="369332"/>
          </a:xfrm>
          <a:prstGeom prst="rect">
            <a:avLst/>
          </a:prstGeom>
          <a:noFill/>
        </p:spPr>
        <p:txBody>
          <a:bodyPr wrap="square" rtlCol="0">
            <a:spAutoFit/>
          </a:bodyPr>
          <a:lstStyle/>
          <a:p>
            <a:pPr algn="l">
              <a:spcBef>
                <a:spcPct val="0"/>
              </a:spcBef>
              <a:buClrTx/>
              <a:buSzTx/>
              <a:buFontTx/>
              <a:buNone/>
            </a:pPr>
            <a:r>
              <a:rPr lang="en-US" sz="1800" b="1" dirty="0" smtClean="0">
                <a:latin typeface="Arial" charset="0"/>
                <a:cs typeface="Arial" charset="0"/>
              </a:rPr>
              <a:t>1973: H- source invented</a:t>
            </a:r>
            <a:endParaRPr lang="en-US" sz="1800" b="1" dirty="0">
              <a:latin typeface="Arial" charset="0"/>
              <a:cs typeface="Arial" charset="0"/>
            </a:endParaRPr>
          </a:p>
        </p:txBody>
      </p:sp>
      <p:sp>
        <p:nvSpPr>
          <p:cNvPr id="50" name="TextBox 49"/>
          <p:cNvSpPr txBox="1"/>
          <p:nvPr/>
        </p:nvSpPr>
        <p:spPr>
          <a:xfrm>
            <a:off x="2362200" y="4888468"/>
            <a:ext cx="5105400" cy="369332"/>
          </a:xfrm>
          <a:prstGeom prst="rect">
            <a:avLst/>
          </a:prstGeom>
          <a:noFill/>
        </p:spPr>
        <p:txBody>
          <a:bodyPr wrap="square" rtlCol="0">
            <a:spAutoFit/>
          </a:bodyPr>
          <a:lstStyle/>
          <a:p>
            <a:pPr algn="l">
              <a:spcBef>
                <a:spcPct val="0"/>
              </a:spcBef>
              <a:buClrTx/>
              <a:buSzTx/>
              <a:buFontTx/>
              <a:buNone/>
            </a:pPr>
            <a:r>
              <a:rPr lang="en-US" sz="1800" b="1" dirty="0" smtClean="0">
                <a:latin typeface="Arial" charset="0"/>
                <a:cs typeface="Arial" charset="0"/>
              </a:rPr>
              <a:t>1958: First Isochronous  proton cyclotron</a:t>
            </a:r>
            <a:endParaRPr lang="en-US" sz="1800" b="1" dirty="0">
              <a:latin typeface="Arial" charset="0"/>
              <a:cs typeface="Arial" charset="0"/>
            </a:endParaRPr>
          </a:p>
        </p:txBody>
      </p:sp>
      <p:sp>
        <p:nvSpPr>
          <p:cNvPr id="51" name="TextBox 50"/>
          <p:cNvSpPr txBox="1"/>
          <p:nvPr/>
        </p:nvSpPr>
        <p:spPr>
          <a:xfrm>
            <a:off x="2895600" y="1792069"/>
            <a:ext cx="2895600" cy="646331"/>
          </a:xfrm>
          <a:prstGeom prst="rect">
            <a:avLst/>
          </a:prstGeom>
          <a:noFill/>
        </p:spPr>
        <p:txBody>
          <a:bodyPr wrap="square" rtlCol="0">
            <a:spAutoFit/>
          </a:bodyPr>
          <a:lstStyle/>
          <a:p>
            <a:pPr algn="l">
              <a:spcBef>
                <a:spcPct val="0"/>
              </a:spcBef>
              <a:buClrTx/>
              <a:buSzTx/>
              <a:buFontTx/>
              <a:buNone/>
            </a:pPr>
            <a:r>
              <a:rPr lang="en-US" sz="1800" b="1" dirty="0" smtClean="0">
                <a:latin typeface="Arial" charset="0"/>
                <a:cs typeface="Arial" charset="0"/>
              </a:rPr>
              <a:t>1984: ISIS Rapid cycling proton synchrotron</a:t>
            </a:r>
            <a:endParaRPr lang="en-US" sz="1800" b="1" dirty="0">
              <a:latin typeface="Arial" charset="0"/>
              <a:cs typeface="Arial" charset="0"/>
            </a:endParaRPr>
          </a:p>
        </p:txBody>
      </p:sp>
      <p:sp>
        <p:nvSpPr>
          <p:cNvPr id="52" name="TextBox 51"/>
          <p:cNvSpPr txBox="1"/>
          <p:nvPr/>
        </p:nvSpPr>
        <p:spPr>
          <a:xfrm>
            <a:off x="1143000" y="5867400"/>
            <a:ext cx="4343400" cy="369332"/>
          </a:xfrm>
          <a:prstGeom prst="rect">
            <a:avLst/>
          </a:prstGeom>
          <a:noFill/>
        </p:spPr>
        <p:txBody>
          <a:bodyPr wrap="square" rtlCol="0">
            <a:spAutoFit/>
          </a:bodyPr>
          <a:lstStyle/>
          <a:p>
            <a:pPr algn="l">
              <a:spcBef>
                <a:spcPct val="0"/>
              </a:spcBef>
              <a:buClrTx/>
              <a:buSzTx/>
              <a:buFontTx/>
              <a:buNone/>
            </a:pPr>
            <a:r>
              <a:rPr lang="en-US" sz="1800" b="1" dirty="0" smtClean="0">
                <a:latin typeface="Arial" charset="0"/>
                <a:cs typeface="Arial" charset="0"/>
              </a:rPr>
              <a:t>1947: 32 </a:t>
            </a:r>
            <a:r>
              <a:rPr lang="en-US" sz="1800" b="1" dirty="0" err="1" smtClean="0">
                <a:latin typeface="Arial" charset="0"/>
                <a:cs typeface="Arial" charset="0"/>
              </a:rPr>
              <a:t>MeV</a:t>
            </a:r>
            <a:r>
              <a:rPr lang="en-US" sz="1800" b="1" dirty="0" smtClean="0">
                <a:latin typeface="Arial" charset="0"/>
                <a:cs typeface="Arial" charset="0"/>
              </a:rPr>
              <a:t> Alvarez Drift-tube linac</a:t>
            </a:r>
            <a:endParaRPr lang="en-US" sz="1800" b="1" dirty="0">
              <a:latin typeface="Arial" charset="0"/>
              <a:cs typeface="Arial" charset="0"/>
            </a:endParaRPr>
          </a:p>
        </p:txBody>
      </p:sp>
      <p:sp>
        <p:nvSpPr>
          <p:cNvPr id="53" name="TextBox 52"/>
          <p:cNvSpPr txBox="1"/>
          <p:nvPr/>
        </p:nvSpPr>
        <p:spPr>
          <a:xfrm>
            <a:off x="4343400" y="3212068"/>
            <a:ext cx="2538663" cy="369332"/>
          </a:xfrm>
          <a:prstGeom prst="rect">
            <a:avLst/>
          </a:prstGeom>
          <a:noFill/>
        </p:spPr>
        <p:txBody>
          <a:bodyPr wrap="square" rtlCol="0">
            <a:spAutoFit/>
          </a:bodyPr>
          <a:lstStyle/>
          <a:p>
            <a:pPr algn="l">
              <a:spcBef>
                <a:spcPct val="0"/>
              </a:spcBef>
              <a:buClrTx/>
              <a:buSzTx/>
              <a:buFontTx/>
              <a:buNone/>
            </a:pPr>
            <a:r>
              <a:rPr lang="en-US" sz="1800" b="1" dirty="0" smtClean="0">
                <a:latin typeface="Arial" charset="0"/>
                <a:cs typeface="Arial" charset="0"/>
              </a:rPr>
              <a:t>1970: RFQ Invented</a:t>
            </a:r>
            <a:endParaRPr lang="en-US" sz="1800" b="1" dirty="0">
              <a:latin typeface="Arial" charset="0"/>
              <a:cs typeface="Arial" charset="0"/>
            </a:endParaRPr>
          </a:p>
        </p:txBody>
      </p:sp>
      <p:sp>
        <p:nvSpPr>
          <p:cNvPr id="54" name="TextBox 53"/>
          <p:cNvSpPr txBox="1"/>
          <p:nvPr/>
        </p:nvSpPr>
        <p:spPr>
          <a:xfrm>
            <a:off x="3886200" y="1154668"/>
            <a:ext cx="3124200" cy="369332"/>
          </a:xfrm>
          <a:prstGeom prst="rect">
            <a:avLst/>
          </a:prstGeom>
          <a:noFill/>
        </p:spPr>
        <p:txBody>
          <a:bodyPr wrap="square" rtlCol="0">
            <a:spAutoFit/>
          </a:bodyPr>
          <a:lstStyle/>
          <a:p>
            <a:pPr algn="l">
              <a:spcBef>
                <a:spcPct val="0"/>
              </a:spcBef>
              <a:buClrTx/>
              <a:buSzTx/>
              <a:buFontTx/>
              <a:buNone/>
            </a:pPr>
            <a:r>
              <a:rPr lang="en-US" sz="1800" b="1" dirty="0" smtClean="0">
                <a:latin typeface="Arial" charset="0"/>
                <a:cs typeface="Arial" charset="0"/>
              </a:rPr>
              <a:t>2005: SC proton linac</a:t>
            </a:r>
            <a:endParaRPr lang="en-US" sz="1800" b="1" dirty="0">
              <a:latin typeface="Arial" charset="0"/>
              <a:cs typeface="Arial" charset="0"/>
            </a:endParaRPr>
          </a:p>
        </p:txBody>
      </p:sp>
      <p:sp>
        <p:nvSpPr>
          <p:cNvPr id="55" name="TextBox 54"/>
          <p:cNvSpPr txBox="1"/>
          <p:nvPr/>
        </p:nvSpPr>
        <p:spPr>
          <a:xfrm>
            <a:off x="7086600" y="829270"/>
            <a:ext cx="2133600" cy="923330"/>
          </a:xfrm>
          <a:prstGeom prst="rect">
            <a:avLst/>
          </a:prstGeom>
          <a:noFill/>
        </p:spPr>
        <p:txBody>
          <a:bodyPr wrap="square" rtlCol="0">
            <a:spAutoFit/>
          </a:bodyPr>
          <a:lstStyle/>
          <a:p>
            <a:pPr algn="l">
              <a:spcBef>
                <a:spcPct val="0"/>
              </a:spcBef>
              <a:buClrTx/>
              <a:buSzTx/>
              <a:buFontTx/>
              <a:buNone/>
            </a:pPr>
            <a:r>
              <a:rPr lang="en-US" sz="1800" b="1" dirty="0" smtClean="0">
                <a:latin typeface="Arial" charset="0"/>
                <a:cs typeface="Arial" charset="0"/>
              </a:rPr>
              <a:t>2006: high-power test liquid metal target</a:t>
            </a:r>
            <a:endParaRPr lang="en-US" sz="1800" b="1" dirty="0">
              <a:latin typeface="Arial" charset="0"/>
              <a:cs typeface="Arial" charset="0"/>
            </a:endParaRPr>
          </a:p>
        </p:txBody>
      </p:sp>
      <p:sp>
        <p:nvSpPr>
          <p:cNvPr id="56" name="TextBox 55"/>
          <p:cNvSpPr txBox="1"/>
          <p:nvPr/>
        </p:nvSpPr>
        <p:spPr>
          <a:xfrm>
            <a:off x="3429000" y="3962400"/>
            <a:ext cx="4572000" cy="369332"/>
          </a:xfrm>
          <a:prstGeom prst="rect">
            <a:avLst/>
          </a:prstGeom>
          <a:noFill/>
        </p:spPr>
        <p:txBody>
          <a:bodyPr wrap="square" rtlCol="0">
            <a:spAutoFit/>
          </a:bodyPr>
          <a:lstStyle/>
          <a:p>
            <a:pPr algn="l">
              <a:spcBef>
                <a:spcPct val="0"/>
              </a:spcBef>
              <a:buClrTx/>
              <a:buSzTx/>
              <a:buFontTx/>
              <a:buNone/>
            </a:pPr>
            <a:r>
              <a:rPr lang="en-US" sz="1800" b="1" dirty="0" smtClean="0">
                <a:latin typeface="Arial" charset="0"/>
                <a:cs typeface="Arial" charset="0"/>
              </a:rPr>
              <a:t>1966: Charge-exchange injection</a:t>
            </a:r>
            <a:endParaRPr lang="en-US" sz="1800" b="1" dirty="0">
              <a:latin typeface="Arial" charset="0"/>
              <a:cs typeface="Arial" charset="0"/>
            </a:endParaRPr>
          </a:p>
        </p:txBody>
      </p:sp>
      <p:sp>
        <p:nvSpPr>
          <p:cNvPr id="57" name="TextBox 56"/>
          <p:cNvSpPr txBox="1"/>
          <p:nvPr/>
        </p:nvSpPr>
        <p:spPr>
          <a:xfrm>
            <a:off x="5334000" y="2401669"/>
            <a:ext cx="3048000" cy="646331"/>
          </a:xfrm>
          <a:prstGeom prst="rect">
            <a:avLst/>
          </a:prstGeom>
          <a:noFill/>
        </p:spPr>
        <p:txBody>
          <a:bodyPr wrap="square" rtlCol="0">
            <a:spAutoFit/>
          </a:bodyPr>
          <a:lstStyle/>
          <a:p>
            <a:pPr algn="l">
              <a:spcBef>
                <a:spcPct val="0"/>
              </a:spcBef>
              <a:buClrTx/>
              <a:buSzTx/>
              <a:buFontTx/>
              <a:buNone/>
            </a:pPr>
            <a:r>
              <a:rPr lang="en-US" sz="1800" b="1" dirty="0" smtClean="0">
                <a:latin typeface="Arial" charset="0"/>
                <a:cs typeface="Arial" charset="0"/>
              </a:rPr>
              <a:t>1981: phase-space painting concept</a:t>
            </a:r>
            <a:endParaRPr lang="en-US" sz="1800" b="1" dirty="0">
              <a:latin typeface="Arial" charset="0"/>
              <a:cs typeface="Arial" charset="0"/>
            </a:endParaRPr>
          </a:p>
        </p:txBody>
      </p:sp>
      <p:sp>
        <p:nvSpPr>
          <p:cNvPr id="58" name="Oval 57"/>
          <p:cNvSpPr/>
          <p:nvPr/>
        </p:nvSpPr>
        <p:spPr>
          <a:xfrm>
            <a:off x="6019800" y="1700463"/>
            <a:ext cx="192024" cy="192505"/>
          </a:xfrm>
          <a:prstGeom prst="ellipse">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Calibri"/>
              <a:ea typeface="+mn-ea"/>
              <a:cs typeface="+mn-cs"/>
            </a:endParaRPr>
          </a:p>
        </p:txBody>
      </p:sp>
      <p:sp>
        <p:nvSpPr>
          <p:cNvPr id="59" name="TextBox 58"/>
          <p:cNvSpPr txBox="1"/>
          <p:nvPr/>
        </p:nvSpPr>
        <p:spPr>
          <a:xfrm>
            <a:off x="6172200" y="1676400"/>
            <a:ext cx="2514600" cy="646331"/>
          </a:xfrm>
          <a:prstGeom prst="rect">
            <a:avLst/>
          </a:prstGeom>
          <a:noFill/>
        </p:spPr>
        <p:txBody>
          <a:bodyPr wrap="square" rtlCol="0">
            <a:spAutoFit/>
          </a:bodyPr>
          <a:lstStyle/>
          <a:p>
            <a:pPr algn="l">
              <a:spcBef>
                <a:spcPct val="0"/>
              </a:spcBef>
              <a:buClrTx/>
              <a:buSzTx/>
              <a:buFontTx/>
              <a:buNone/>
            </a:pPr>
            <a:r>
              <a:rPr lang="en-US" sz="1800" b="1" dirty="0" smtClean="0">
                <a:latin typeface="Arial" charset="0"/>
                <a:cs typeface="Arial" charset="0"/>
              </a:rPr>
              <a:t>1995: Massively parallel computation</a:t>
            </a:r>
            <a:endParaRPr lang="en-US" sz="1800" b="1" dirty="0">
              <a:latin typeface="Arial" charset="0"/>
              <a:cs typeface="Arial" charset="0"/>
            </a:endParaRPr>
          </a:p>
        </p:txBody>
      </p:sp>
    </p:spTree>
    <p:extLst>
      <p:ext uri="{BB962C8B-B14F-4D97-AF65-F5344CB8AC3E}">
        <p14:creationId xmlns:p14="http://schemas.microsoft.com/office/powerpoint/2010/main" val="24221953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7696200" cy="762000"/>
          </a:xfrm>
        </p:spPr>
        <p:txBody>
          <a:bodyPr/>
          <a:lstStyle/>
          <a:p>
            <a:r>
              <a:rPr lang="en-US" sz="3200" b="1" dirty="0" smtClean="0"/>
              <a:t>Why This Talk, at this Workshop, and Why Me?</a:t>
            </a:r>
            <a:endParaRPr lang="en-US" sz="3200" b="1" dirty="0"/>
          </a:p>
        </p:txBody>
      </p:sp>
      <p:sp>
        <p:nvSpPr>
          <p:cNvPr id="6" name="Content Placeholder 5"/>
          <p:cNvSpPr>
            <a:spLocks noGrp="1"/>
          </p:cNvSpPr>
          <p:nvPr>
            <p:ph idx="1"/>
          </p:nvPr>
        </p:nvSpPr>
        <p:spPr>
          <a:xfrm>
            <a:off x="838200" y="1219200"/>
            <a:ext cx="7696200" cy="5181600"/>
          </a:xfrm>
        </p:spPr>
        <p:txBody>
          <a:bodyPr/>
          <a:lstStyle/>
          <a:p>
            <a:r>
              <a:rPr lang="en-US" dirty="0" smtClean="0"/>
              <a:t>The nation’s particle physics program is shifting directions</a:t>
            </a:r>
          </a:p>
          <a:p>
            <a:r>
              <a:rPr lang="en-US" dirty="0" smtClean="0"/>
              <a:t>Fermilab is the nation’s particle physics laboratory</a:t>
            </a:r>
          </a:p>
          <a:p>
            <a:r>
              <a:rPr lang="en-US" dirty="0" smtClean="0"/>
              <a:t>I am responsible for ensuring that Fermilab has a handle on technology needed to build the next generation facilities for particle physics, and that we’re doing the necessary long-range R&amp;D to support the machines of the far future.</a:t>
            </a:r>
          </a:p>
          <a:p>
            <a:r>
              <a:rPr lang="en-US" dirty="0" smtClean="0"/>
              <a:t>I spent a lot of time working to support and make the case for accelerator R&amp;D, and for this field in particular, because I truly believe that this field plants the seeds that grow into tomorrow’s accelerators</a:t>
            </a:r>
          </a:p>
          <a:p>
            <a:r>
              <a:rPr lang="en-US" b="1" dirty="0" smtClean="0"/>
              <a:t>I am a booster but more importantly, a customer!</a:t>
            </a:r>
            <a:endParaRPr lang="en-US" b="1" dirty="0"/>
          </a:p>
        </p:txBody>
      </p:sp>
      <p:sp>
        <p:nvSpPr>
          <p:cNvPr id="5" name="Slide Number Placeholder 4"/>
          <p:cNvSpPr>
            <a:spLocks noGrp="1"/>
          </p:cNvSpPr>
          <p:nvPr>
            <p:ph type="sldNum" sz="quarter" idx="11"/>
          </p:nvPr>
        </p:nvSpPr>
        <p:spPr/>
        <p:txBody>
          <a:bodyPr/>
          <a:lstStyle/>
          <a:p>
            <a:pPr>
              <a:defRPr/>
            </a:pPr>
            <a:fld id="{AA459335-262C-41E2-8950-828E1D368AAF}" type="slidenum">
              <a:rPr lang="en-US" smtClean="0"/>
              <a:pPr>
                <a:defRPr/>
              </a:pPr>
              <a:t>3</a:t>
            </a:fld>
            <a:endParaRPr lang="en-US"/>
          </a:p>
        </p:txBody>
      </p:sp>
      <p:sp>
        <p:nvSpPr>
          <p:cNvPr id="3" name="Footer Placeholder 2"/>
          <p:cNvSpPr>
            <a:spLocks noGrp="1"/>
          </p:cNvSpPr>
          <p:nvPr>
            <p:ph type="ftr" sz="quarter" idx="10"/>
          </p:nvPr>
        </p:nvSpPr>
        <p:spPr/>
        <p:txBody>
          <a:bodyPr/>
          <a:lstStyle/>
          <a:p>
            <a:pPr>
              <a:defRPr/>
            </a:pPr>
            <a:r>
              <a:rPr lang="en-US" smtClean="0"/>
              <a:t>S. Henderson, AAC 2012, June 11, 2012</a:t>
            </a:r>
            <a:endParaRPr lang="en-US"/>
          </a:p>
        </p:txBody>
      </p:sp>
    </p:spTree>
    <p:extLst>
      <p:ext uri="{BB962C8B-B14F-4D97-AF65-F5344CB8AC3E}">
        <p14:creationId xmlns:p14="http://schemas.microsoft.com/office/powerpoint/2010/main" val="8569427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458200" cy="762000"/>
          </a:xfrm>
        </p:spPr>
        <p:txBody>
          <a:bodyPr/>
          <a:lstStyle/>
          <a:p>
            <a:r>
              <a:rPr lang="en-US" sz="3200" b="1" dirty="0" smtClean="0"/>
              <a:t>Creating a Beam: Sources and Injectors</a:t>
            </a:r>
            <a:endParaRPr lang="en-US" sz="3200" b="1" dirty="0"/>
          </a:p>
        </p:txBody>
      </p:sp>
      <p:sp>
        <p:nvSpPr>
          <p:cNvPr id="3" name="Content Placeholder 2"/>
          <p:cNvSpPr>
            <a:spLocks noGrp="1"/>
          </p:cNvSpPr>
          <p:nvPr>
            <p:ph idx="1"/>
          </p:nvPr>
        </p:nvSpPr>
        <p:spPr>
          <a:xfrm>
            <a:off x="228600" y="838200"/>
            <a:ext cx="8610600" cy="3657600"/>
          </a:xfrm>
        </p:spPr>
        <p:txBody>
          <a:bodyPr/>
          <a:lstStyle/>
          <a:p>
            <a:pPr lvl="0"/>
            <a:r>
              <a:rPr lang="en-US" sz="2000" kern="1200" dirty="0" smtClean="0">
                <a:cs typeface="Arial" pitchFamily="34" charset="0"/>
              </a:rPr>
              <a:t>Proton </a:t>
            </a:r>
            <a:r>
              <a:rPr lang="en-US" sz="2000" kern="1200" dirty="0">
                <a:cs typeface="Arial" pitchFamily="34" charset="0"/>
              </a:rPr>
              <a:t>sources </a:t>
            </a:r>
            <a:r>
              <a:rPr lang="en-US" sz="2000" kern="1200" dirty="0" smtClean="0">
                <a:cs typeface="Arial" pitchFamily="34" charset="0"/>
              </a:rPr>
              <a:t>developed </a:t>
            </a:r>
            <a:r>
              <a:rPr lang="en-US" sz="2000" kern="1200" dirty="0">
                <a:cs typeface="Arial" pitchFamily="34" charset="0"/>
              </a:rPr>
              <a:t>at </a:t>
            </a:r>
            <a:r>
              <a:rPr lang="en-US" sz="2000" kern="1200" dirty="0" smtClean="0">
                <a:cs typeface="Arial" pitchFamily="34" charset="0"/>
              </a:rPr>
              <a:t>CEA/</a:t>
            </a:r>
            <a:r>
              <a:rPr lang="en-US" sz="2000" kern="1200" dirty="0" err="1" smtClean="0">
                <a:cs typeface="Arial" pitchFamily="34" charset="0"/>
              </a:rPr>
              <a:t>Saclay</a:t>
            </a:r>
            <a:r>
              <a:rPr lang="en-US" sz="2000" kern="1200" dirty="0" smtClean="0">
                <a:cs typeface="Arial" pitchFamily="34" charset="0"/>
              </a:rPr>
              <a:t> </a:t>
            </a:r>
            <a:r>
              <a:rPr lang="en-US" sz="2000" kern="1200" dirty="0">
                <a:cs typeface="Arial" pitchFamily="34" charset="0"/>
              </a:rPr>
              <a:t>and LANL have achieved &gt; 100 mA </a:t>
            </a:r>
            <a:r>
              <a:rPr lang="en-US" sz="2000" kern="1200" dirty="0" smtClean="0">
                <a:cs typeface="Arial" pitchFamily="34" charset="0"/>
              </a:rPr>
              <a:t>CW current</a:t>
            </a:r>
          </a:p>
          <a:p>
            <a:pPr lvl="0"/>
            <a:r>
              <a:rPr lang="en-US" sz="2000" kern="1200" dirty="0" smtClean="0">
                <a:cs typeface="Arial" pitchFamily="34" charset="0"/>
              </a:rPr>
              <a:t>Radio-frequency </a:t>
            </a:r>
            <a:r>
              <a:rPr lang="en-US" sz="2000" kern="1200" dirty="0" err="1" smtClean="0">
                <a:cs typeface="Arial" pitchFamily="34" charset="0"/>
              </a:rPr>
              <a:t>quadrupoles</a:t>
            </a:r>
            <a:r>
              <a:rPr lang="en-US" sz="2000" kern="1200" dirty="0" smtClean="0">
                <a:cs typeface="Arial" pitchFamily="34" charset="0"/>
              </a:rPr>
              <a:t> are the injector technology of choice</a:t>
            </a:r>
          </a:p>
          <a:p>
            <a:pPr lvl="0"/>
            <a:r>
              <a:rPr lang="en-US" sz="2000" kern="1200" dirty="0" smtClean="0">
                <a:cs typeface="Arial" pitchFamily="34" charset="0"/>
              </a:rPr>
              <a:t>State of the art performance: 100 mA CW demonstrated at LANL/LEDA with 6.7 MeV output energy </a:t>
            </a:r>
          </a:p>
          <a:p>
            <a:pPr lvl="0"/>
            <a:r>
              <a:rPr lang="en-US" sz="2000" kern="1200" dirty="0" smtClean="0">
                <a:cs typeface="Arial" pitchFamily="34" charset="0"/>
              </a:rPr>
              <a:t>Alternative technology must compete with very capable conventional technology</a:t>
            </a:r>
            <a:endParaRPr lang="en-US" sz="2000" kern="1200" dirty="0">
              <a:cs typeface="Arial" pitchFamily="34" charset="0"/>
            </a:endParaRPr>
          </a:p>
        </p:txBody>
      </p:sp>
      <p:sp>
        <p:nvSpPr>
          <p:cNvPr id="4" name="Footer Placeholder 3"/>
          <p:cNvSpPr>
            <a:spLocks noGrp="1"/>
          </p:cNvSpPr>
          <p:nvPr>
            <p:ph type="ftr" sz="quarter" idx="10"/>
          </p:nvPr>
        </p:nvSpPr>
        <p:spPr/>
        <p:txBody>
          <a:bodyPr/>
          <a:lstStyle/>
          <a:p>
            <a:pPr>
              <a:defRPr/>
            </a:pPr>
            <a:r>
              <a:rPr lang="en-US" smtClean="0"/>
              <a:t>S. Henderson, AAC 2012, June 11, 2012</a:t>
            </a:r>
            <a:endParaRPr lang="en-US" dirty="0"/>
          </a:p>
        </p:txBody>
      </p:sp>
      <p:sp>
        <p:nvSpPr>
          <p:cNvPr id="5" name="Slide Number Placeholder 4"/>
          <p:cNvSpPr>
            <a:spLocks noGrp="1"/>
          </p:cNvSpPr>
          <p:nvPr>
            <p:ph type="sldNum" sz="quarter" idx="11"/>
          </p:nvPr>
        </p:nvSpPr>
        <p:spPr/>
        <p:txBody>
          <a:bodyPr/>
          <a:lstStyle/>
          <a:p>
            <a:pPr>
              <a:defRPr/>
            </a:pPr>
            <a:fld id="{EEB64668-9DC1-4FB1-8BD5-90EFBCB61419}" type="slidenum">
              <a:rPr lang="en-US" smtClean="0"/>
              <a:pPr>
                <a:defRPr/>
              </a:pPr>
              <a:t>30</a:t>
            </a:fld>
            <a:endParaRPr lang="en-US"/>
          </a:p>
        </p:txBody>
      </p:sp>
      <p:pic>
        <p:nvPicPr>
          <p:cNvPr id="6" name="Picture 12"/>
          <p:cNvPicPr>
            <a:picLocks noChangeArrowheads="1"/>
          </p:cNvPicPr>
          <p:nvPr/>
        </p:nvPicPr>
        <p:blipFill>
          <a:blip r:embed="rId2"/>
          <a:srcRect/>
          <a:stretch>
            <a:fillRect/>
          </a:stretch>
        </p:blipFill>
        <p:spPr bwMode="auto">
          <a:xfrm>
            <a:off x="228600" y="3962400"/>
            <a:ext cx="4114800" cy="2051050"/>
          </a:xfrm>
          <a:prstGeom prst="rect">
            <a:avLst/>
          </a:prstGeom>
          <a:noFill/>
          <a:ln w="12700">
            <a:noFill/>
            <a:miter lim="800000"/>
            <a:headEnd/>
            <a:tailEnd/>
          </a:ln>
          <a:effec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4186555"/>
            <a:ext cx="4392613" cy="17570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604294" y="3276600"/>
            <a:ext cx="4025106" cy="461665"/>
          </a:xfrm>
          <a:prstGeom prst="rect">
            <a:avLst/>
          </a:prstGeom>
          <a:solidFill>
            <a:schemeClr val="tx1"/>
          </a:solidFill>
        </p:spPr>
        <p:txBody>
          <a:bodyPr wrap="square" rtlCol="0">
            <a:spAutoFit/>
          </a:bodyPr>
          <a:lstStyle/>
          <a:p>
            <a:pPr algn="ctr"/>
            <a:r>
              <a:rPr lang="en-US" dirty="0" smtClean="0">
                <a:solidFill>
                  <a:schemeClr val="bg1">
                    <a:lumMod val="60000"/>
                    <a:lumOff val="40000"/>
                  </a:schemeClr>
                </a:solidFill>
              </a:rPr>
              <a:t>LEDA Source and RFQ</a:t>
            </a:r>
            <a:endParaRPr lang="en-US" dirty="0">
              <a:solidFill>
                <a:schemeClr val="bg1">
                  <a:lumMod val="60000"/>
                  <a:lumOff val="40000"/>
                </a:schemeClr>
              </a:solidFill>
            </a:endParaRPr>
          </a:p>
        </p:txBody>
      </p:sp>
    </p:spTree>
    <p:extLst>
      <p:ext uri="{BB962C8B-B14F-4D97-AF65-F5344CB8AC3E}">
        <p14:creationId xmlns:p14="http://schemas.microsoft.com/office/powerpoint/2010/main" val="30726540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6858000" cy="762000"/>
          </a:xfrm>
        </p:spPr>
        <p:txBody>
          <a:bodyPr/>
          <a:lstStyle/>
          <a:p>
            <a:r>
              <a:rPr lang="en-US" sz="3200" b="1" dirty="0" smtClean="0"/>
              <a:t>Acceleration in Intensity Frontier Accelerators</a:t>
            </a:r>
            <a:endParaRPr lang="en-US" sz="3200" b="1" dirty="0"/>
          </a:p>
        </p:txBody>
      </p:sp>
      <p:sp>
        <p:nvSpPr>
          <p:cNvPr id="3" name="Content Placeholder 2"/>
          <p:cNvSpPr>
            <a:spLocks noGrp="1"/>
          </p:cNvSpPr>
          <p:nvPr>
            <p:ph idx="1"/>
          </p:nvPr>
        </p:nvSpPr>
        <p:spPr>
          <a:xfrm>
            <a:off x="762000" y="1143000"/>
            <a:ext cx="7543800" cy="762000"/>
          </a:xfrm>
        </p:spPr>
        <p:txBody>
          <a:bodyPr/>
          <a:lstStyle/>
          <a:p>
            <a:pPr marL="0" indent="0">
              <a:buNone/>
            </a:pPr>
            <a:r>
              <a:rPr lang="en-US" dirty="0" smtClean="0"/>
              <a:t>It’s all about power transfer!</a:t>
            </a:r>
            <a:endParaRPr lang="en-US" dirty="0"/>
          </a:p>
        </p:txBody>
      </p:sp>
      <p:sp>
        <p:nvSpPr>
          <p:cNvPr id="4" name="Slide Number Placeholder 3"/>
          <p:cNvSpPr>
            <a:spLocks noGrp="1"/>
          </p:cNvSpPr>
          <p:nvPr>
            <p:ph type="sldNum" sz="quarter" idx="11"/>
          </p:nvPr>
        </p:nvSpPr>
        <p:spPr>
          <a:xfrm>
            <a:off x="152400" y="6343650"/>
            <a:ext cx="533400" cy="361950"/>
          </a:xfrm>
        </p:spPr>
        <p:txBody>
          <a:bodyPr/>
          <a:lstStyle/>
          <a:p>
            <a:pPr>
              <a:defRPr/>
            </a:pPr>
            <a:fld id="{EEB64668-9DC1-4FB1-8BD5-90EFBCB61419}" type="slidenum">
              <a:rPr lang="en-US" smtClean="0"/>
              <a:pPr>
                <a:defRPr/>
              </a:pPr>
              <a:t>31</a:t>
            </a:fld>
            <a:endParaRPr lang="en-US"/>
          </a:p>
        </p:txBody>
      </p:sp>
      <p:pic>
        <p:nvPicPr>
          <p:cNvPr id="5" name="Picture 33" descr="cavity2"/>
          <p:cNvPicPr>
            <a:picLocks noChangeAspect="1" noChangeArrowheads="1"/>
          </p:cNvPicPr>
          <p:nvPr/>
        </p:nvPicPr>
        <p:blipFill>
          <a:blip r:embed="rId2" cstate="print"/>
          <a:srcRect/>
          <a:stretch>
            <a:fillRect/>
          </a:stretch>
        </p:blipFill>
        <p:spPr bwMode="auto">
          <a:xfrm>
            <a:off x="1371600" y="2742804"/>
            <a:ext cx="5853183" cy="1909861"/>
          </a:xfrm>
          <a:prstGeom prst="rect">
            <a:avLst/>
          </a:prstGeom>
          <a:noFill/>
          <a:ln w="9525">
            <a:noFill/>
            <a:miter lim="800000"/>
            <a:headEnd/>
            <a:tailEnd/>
          </a:ln>
        </p:spPr>
      </p:pic>
      <p:sp>
        <p:nvSpPr>
          <p:cNvPr id="6" name="TextBox 5"/>
          <p:cNvSpPr txBox="1"/>
          <p:nvPr/>
        </p:nvSpPr>
        <p:spPr>
          <a:xfrm>
            <a:off x="838200" y="5262265"/>
            <a:ext cx="3505200" cy="461665"/>
          </a:xfrm>
          <a:prstGeom prst="rect">
            <a:avLst/>
          </a:prstGeom>
          <a:solidFill>
            <a:schemeClr val="tx1"/>
          </a:solidFill>
        </p:spPr>
        <p:txBody>
          <a:bodyPr wrap="square" rtlCol="0">
            <a:spAutoFit/>
          </a:bodyPr>
          <a:lstStyle/>
          <a:p>
            <a:pPr algn="ctr"/>
            <a:r>
              <a:rPr lang="en-US" dirty="0" smtClean="0">
                <a:solidFill>
                  <a:schemeClr val="bg1">
                    <a:lumMod val="60000"/>
                    <a:lumOff val="40000"/>
                  </a:schemeClr>
                </a:solidFill>
              </a:rPr>
              <a:t>750 kW Peak RF Power</a:t>
            </a:r>
            <a:endParaRPr lang="en-US" dirty="0">
              <a:solidFill>
                <a:schemeClr val="bg1">
                  <a:lumMod val="60000"/>
                  <a:lumOff val="40000"/>
                </a:schemeClr>
              </a:solidFill>
            </a:endParaRPr>
          </a:p>
        </p:txBody>
      </p:sp>
      <p:sp>
        <p:nvSpPr>
          <p:cNvPr id="7" name="TextBox 6"/>
          <p:cNvSpPr txBox="1"/>
          <p:nvPr/>
        </p:nvSpPr>
        <p:spPr>
          <a:xfrm>
            <a:off x="4152900" y="2133600"/>
            <a:ext cx="2171700" cy="461665"/>
          </a:xfrm>
          <a:prstGeom prst="rect">
            <a:avLst/>
          </a:prstGeom>
          <a:solidFill>
            <a:schemeClr val="tx1"/>
          </a:solidFill>
        </p:spPr>
        <p:txBody>
          <a:bodyPr wrap="square" rtlCol="0">
            <a:spAutoFit/>
          </a:bodyPr>
          <a:lstStyle/>
          <a:p>
            <a:pPr algn="ctr"/>
            <a:r>
              <a:rPr lang="en-US" dirty="0" err="1" smtClean="0">
                <a:solidFill>
                  <a:schemeClr val="bg1">
                    <a:lumMod val="60000"/>
                    <a:lumOff val="40000"/>
                  </a:schemeClr>
                </a:solidFill>
              </a:rPr>
              <a:t>I</a:t>
            </a:r>
            <a:r>
              <a:rPr lang="en-US" baseline="-25000" dirty="0" err="1" smtClean="0">
                <a:solidFill>
                  <a:schemeClr val="bg1">
                    <a:lumMod val="60000"/>
                    <a:lumOff val="40000"/>
                  </a:schemeClr>
                </a:solidFill>
              </a:rPr>
              <a:t>ave</a:t>
            </a:r>
            <a:r>
              <a:rPr lang="en-US" dirty="0" smtClean="0">
                <a:solidFill>
                  <a:schemeClr val="bg1">
                    <a:lumMod val="60000"/>
                    <a:lumOff val="40000"/>
                  </a:schemeClr>
                </a:solidFill>
              </a:rPr>
              <a:t> = 3 mA</a:t>
            </a:r>
            <a:endParaRPr lang="en-US" baseline="-25000" dirty="0">
              <a:solidFill>
                <a:schemeClr val="bg1">
                  <a:lumMod val="60000"/>
                  <a:lumOff val="40000"/>
                </a:schemeClr>
              </a:solidFill>
            </a:endParaRPr>
          </a:p>
        </p:txBody>
      </p:sp>
      <p:sp>
        <p:nvSpPr>
          <p:cNvPr id="8" name="Right Arrow 7"/>
          <p:cNvSpPr/>
          <p:nvPr/>
        </p:nvSpPr>
        <p:spPr bwMode="auto">
          <a:xfrm>
            <a:off x="609600" y="3433465"/>
            <a:ext cx="990600" cy="457200"/>
          </a:xfrm>
          <a:prstGeom prst="rightArrow">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9" name="Right Arrow 8"/>
          <p:cNvSpPr/>
          <p:nvPr/>
        </p:nvSpPr>
        <p:spPr bwMode="auto">
          <a:xfrm>
            <a:off x="7086600" y="3433465"/>
            <a:ext cx="990600" cy="457200"/>
          </a:xfrm>
          <a:prstGeom prst="rightArrow">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1" name="Right Arrow 10"/>
          <p:cNvSpPr/>
          <p:nvPr/>
        </p:nvSpPr>
        <p:spPr bwMode="auto">
          <a:xfrm rot="16200000">
            <a:off x="1676400" y="4538365"/>
            <a:ext cx="990600" cy="457200"/>
          </a:xfrm>
          <a:prstGeom prst="rightArrow">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2" name="Footer Placeholder 11"/>
          <p:cNvSpPr>
            <a:spLocks noGrp="1"/>
          </p:cNvSpPr>
          <p:nvPr>
            <p:ph type="ftr" sz="quarter" idx="10"/>
          </p:nvPr>
        </p:nvSpPr>
        <p:spPr>
          <a:xfrm>
            <a:off x="762000" y="6343650"/>
            <a:ext cx="6248400" cy="361950"/>
          </a:xfrm>
        </p:spPr>
        <p:txBody>
          <a:bodyPr/>
          <a:lstStyle/>
          <a:p>
            <a:pPr>
              <a:defRPr/>
            </a:pPr>
            <a:r>
              <a:rPr lang="en-US" dirty="0" smtClean="0"/>
              <a:t>S. Henderson, AAC 2012, June 11, 2012</a:t>
            </a:r>
            <a:endParaRPr lang="en-US" dirty="0"/>
          </a:p>
        </p:txBody>
      </p:sp>
      <p:sp>
        <p:nvSpPr>
          <p:cNvPr id="13" name="TextBox 12"/>
          <p:cNvSpPr txBox="1"/>
          <p:nvPr/>
        </p:nvSpPr>
        <p:spPr>
          <a:xfrm>
            <a:off x="1790700" y="2133600"/>
            <a:ext cx="2171700" cy="461665"/>
          </a:xfrm>
          <a:prstGeom prst="rect">
            <a:avLst/>
          </a:prstGeom>
          <a:solidFill>
            <a:schemeClr val="tx1"/>
          </a:solidFill>
        </p:spPr>
        <p:txBody>
          <a:bodyPr wrap="square" rtlCol="0">
            <a:spAutoFit/>
          </a:bodyPr>
          <a:lstStyle/>
          <a:p>
            <a:pPr algn="ctr"/>
            <a:r>
              <a:rPr lang="en-US" dirty="0" err="1" smtClean="0">
                <a:solidFill>
                  <a:schemeClr val="bg1">
                    <a:lumMod val="60000"/>
                    <a:lumOff val="40000"/>
                  </a:schemeClr>
                </a:solidFill>
              </a:rPr>
              <a:t>I</a:t>
            </a:r>
            <a:r>
              <a:rPr lang="en-US" baseline="-25000" dirty="0" err="1" smtClean="0">
                <a:solidFill>
                  <a:schemeClr val="bg1">
                    <a:lumMod val="60000"/>
                    <a:lumOff val="40000"/>
                  </a:schemeClr>
                </a:solidFill>
              </a:rPr>
              <a:t>peak</a:t>
            </a:r>
            <a:r>
              <a:rPr lang="en-US" dirty="0" smtClean="0">
                <a:solidFill>
                  <a:schemeClr val="bg1">
                    <a:lumMod val="60000"/>
                    <a:lumOff val="40000"/>
                  </a:schemeClr>
                </a:solidFill>
              </a:rPr>
              <a:t> = 50 mA</a:t>
            </a:r>
            <a:endParaRPr lang="en-US" baseline="-25000" dirty="0">
              <a:solidFill>
                <a:schemeClr val="bg1">
                  <a:lumMod val="60000"/>
                  <a:lumOff val="40000"/>
                </a:schemeClr>
              </a:solidFill>
            </a:endParaRPr>
          </a:p>
        </p:txBody>
      </p:sp>
      <p:sp>
        <p:nvSpPr>
          <p:cNvPr id="15" name="TextBox 14"/>
          <p:cNvSpPr txBox="1"/>
          <p:nvPr/>
        </p:nvSpPr>
        <p:spPr>
          <a:xfrm>
            <a:off x="838200" y="5795665"/>
            <a:ext cx="3505200" cy="461665"/>
          </a:xfrm>
          <a:prstGeom prst="rect">
            <a:avLst/>
          </a:prstGeom>
          <a:solidFill>
            <a:schemeClr val="tx1"/>
          </a:solidFill>
        </p:spPr>
        <p:txBody>
          <a:bodyPr wrap="square" rtlCol="0">
            <a:spAutoFit/>
          </a:bodyPr>
          <a:lstStyle/>
          <a:p>
            <a:pPr algn="ctr"/>
            <a:r>
              <a:rPr lang="en-US" dirty="0" smtClean="0">
                <a:solidFill>
                  <a:schemeClr val="bg1">
                    <a:lumMod val="60000"/>
                    <a:lumOff val="40000"/>
                  </a:schemeClr>
                </a:solidFill>
              </a:rPr>
              <a:t>45 kW Ave. RF Power</a:t>
            </a:r>
            <a:endParaRPr lang="en-US" dirty="0">
              <a:solidFill>
                <a:schemeClr val="bg1">
                  <a:lumMod val="60000"/>
                  <a:lumOff val="40000"/>
                </a:schemeClr>
              </a:solidFill>
            </a:endParaRPr>
          </a:p>
        </p:txBody>
      </p:sp>
      <p:sp>
        <p:nvSpPr>
          <p:cNvPr id="16" name="TextBox 15"/>
          <p:cNvSpPr txBox="1"/>
          <p:nvPr/>
        </p:nvSpPr>
        <p:spPr>
          <a:xfrm>
            <a:off x="201874" y="2971800"/>
            <a:ext cx="636326" cy="461665"/>
          </a:xfrm>
          <a:prstGeom prst="rect">
            <a:avLst/>
          </a:prstGeom>
          <a:solidFill>
            <a:schemeClr val="tx1"/>
          </a:solidFill>
        </p:spPr>
        <p:txBody>
          <a:bodyPr wrap="square" rtlCol="0">
            <a:spAutoFit/>
          </a:bodyPr>
          <a:lstStyle/>
          <a:p>
            <a:pPr algn="ctr"/>
            <a:r>
              <a:rPr lang="en-US" dirty="0" smtClean="0">
                <a:solidFill>
                  <a:schemeClr val="bg1">
                    <a:lumMod val="60000"/>
                    <a:lumOff val="40000"/>
                  </a:schemeClr>
                </a:solidFill>
              </a:rPr>
              <a:t>T</a:t>
            </a:r>
            <a:r>
              <a:rPr lang="en-US" baseline="-25000" dirty="0" smtClean="0">
                <a:solidFill>
                  <a:schemeClr val="bg1">
                    <a:lumMod val="60000"/>
                    <a:lumOff val="40000"/>
                  </a:schemeClr>
                </a:solidFill>
              </a:rPr>
              <a:t>0</a:t>
            </a:r>
            <a:endParaRPr lang="en-US" baseline="-25000" dirty="0">
              <a:solidFill>
                <a:schemeClr val="bg1">
                  <a:lumMod val="60000"/>
                  <a:lumOff val="40000"/>
                </a:schemeClr>
              </a:solidFill>
            </a:endParaRPr>
          </a:p>
        </p:txBody>
      </p:sp>
      <p:sp>
        <p:nvSpPr>
          <p:cNvPr id="17" name="TextBox 16"/>
          <p:cNvSpPr txBox="1"/>
          <p:nvPr/>
        </p:nvSpPr>
        <p:spPr>
          <a:xfrm>
            <a:off x="7072382" y="2900065"/>
            <a:ext cx="1919217" cy="461665"/>
          </a:xfrm>
          <a:prstGeom prst="rect">
            <a:avLst/>
          </a:prstGeom>
          <a:solidFill>
            <a:schemeClr val="tx1"/>
          </a:solidFill>
        </p:spPr>
        <p:txBody>
          <a:bodyPr wrap="square" rtlCol="0">
            <a:spAutoFit/>
          </a:bodyPr>
          <a:lstStyle/>
          <a:p>
            <a:pPr algn="ctr"/>
            <a:r>
              <a:rPr lang="en-US" dirty="0" smtClean="0">
                <a:solidFill>
                  <a:schemeClr val="bg1">
                    <a:lumMod val="60000"/>
                    <a:lumOff val="40000"/>
                  </a:schemeClr>
                </a:solidFill>
              </a:rPr>
              <a:t>T</a:t>
            </a:r>
            <a:r>
              <a:rPr lang="en-US" baseline="-25000" dirty="0" smtClean="0">
                <a:solidFill>
                  <a:schemeClr val="bg1">
                    <a:lumMod val="60000"/>
                    <a:lumOff val="40000"/>
                  </a:schemeClr>
                </a:solidFill>
              </a:rPr>
              <a:t>0</a:t>
            </a:r>
            <a:r>
              <a:rPr lang="en-US" dirty="0" smtClean="0">
                <a:solidFill>
                  <a:schemeClr val="bg1">
                    <a:lumMod val="60000"/>
                    <a:lumOff val="40000"/>
                  </a:schemeClr>
                </a:solidFill>
              </a:rPr>
              <a:t> + 15 MeV</a:t>
            </a:r>
            <a:endParaRPr lang="en-US" baseline="-25000" dirty="0">
              <a:solidFill>
                <a:schemeClr val="bg1">
                  <a:lumMod val="60000"/>
                  <a:lumOff val="40000"/>
                </a:schemeClr>
              </a:solidFill>
            </a:endParaRPr>
          </a:p>
        </p:txBody>
      </p:sp>
    </p:spTree>
    <p:extLst>
      <p:ext uri="{BB962C8B-B14F-4D97-AF65-F5344CB8AC3E}">
        <p14:creationId xmlns:p14="http://schemas.microsoft.com/office/powerpoint/2010/main" val="40177395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82000" cy="762000"/>
          </a:xfrm>
        </p:spPr>
        <p:txBody>
          <a:bodyPr/>
          <a:lstStyle/>
          <a:p>
            <a:r>
              <a:rPr lang="en-US" sz="3200" b="1" dirty="0" smtClean="0"/>
              <a:t>Charge-Exchange Injection and Stripping</a:t>
            </a:r>
            <a:endParaRPr lang="en-US" sz="3200" b="1" dirty="0"/>
          </a:p>
        </p:txBody>
      </p:sp>
      <p:sp>
        <p:nvSpPr>
          <p:cNvPr id="3" name="Content Placeholder 2"/>
          <p:cNvSpPr>
            <a:spLocks noGrp="1"/>
          </p:cNvSpPr>
          <p:nvPr>
            <p:ph idx="1"/>
          </p:nvPr>
        </p:nvSpPr>
        <p:spPr>
          <a:xfrm>
            <a:off x="152400" y="3657600"/>
            <a:ext cx="8475336" cy="1905000"/>
          </a:xfrm>
        </p:spPr>
        <p:txBody>
          <a:bodyPr/>
          <a:lstStyle/>
          <a:p>
            <a:r>
              <a:rPr lang="en-US" sz="2000" dirty="0" smtClean="0"/>
              <a:t>Challenge for AAC community: achieving highly efficient H- stripping for CW beams</a:t>
            </a:r>
          </a:p>
        </p:txBody>
      </p:sp>
      <p:sp>
        <p:nvSpPr>
          <p:cNvPr id="4" name="Slide Number Placeholder 3"/>
          <p:cNvSpPr>
            <a:spLocks noGrp="1"/>
          </p:cNvSpPr>
          <p:nvPr>
            <p:ph type="sldNum" sz="quarter" idx="11"/>
          </p:nvPr>
        </p:nvSpPr>
        <p:spPr/>
        <p:txBody>
          <a:bodyPr/>
          <a:lstStyle/>
          <a:p>
            <a:pPr>
              <a:defRPr/>
            </a:pPr>
            <a:fld id="{EEB64668-9DC1-4FB1-8BD5-90EFBCB61419}" type="slidenum">
              <a:rPr lang="en-US" smtClean="0"/>
              <a:pPr>
                <a:defRPr/>
              </a:pPr>
              <a:t>32</a:t>
            </a:fld>
            <a:endParaRPr lang="en-US"/>
          </a:p>
        </p:txBody>
      </p:sp>
      <p:grpSp>
        <p:nvGrpSpPr>
          <p:cNvPr id="5" name="Group 3"/>
          <p:cNvGrpSpPr>
            <a:grpSpLocks/>
          </p:cNvGrpSpPr>
          <p:nvPr/>
        </p:nvGrpSpPr>
        <p:grpSpPr bwMode="auto">
          <a:xfrm>
            <a:off x="3411864" y="4211053"/>
            <a:ext cx="5579736" cy="2189747"/>
            <a:chOff x="144" y="2352"/>
            <a:chExt cx="3216" cy="1093"/>
          </a:xfrm>
        </p:grpSpPr>
        <p:sp>
          <p:nvSpPr>
            <p:cNvPr id="6" name="Text Box 4"/>
            <p:cNvSpPr txBox="1">
              <a:spLocks noChangeArrowheads="1"/>
            </p:cNvSpPr>
            <p:nvPr/>
          </p:nvSpPr>
          <p:spPr bwMode="auto">
            <a:xfrm>
              <a:off x="1776" y="2352"/>
              <a:ext cx="720" cy="162"/>
            </a:xfrm>
            <a:prstGeom prst="rect">
              <a:avLst/>
            </a:prstGeom>
            <a:noFill/>
            <a:ln w="9525">
              <a:noFill/>
              <a:miter lim="800000"/>
              <a:headEnd/>
              <a:tailEnd/>
            </a:ln>
            <a:effectLst/>
          </p:spPr>
          <p:txBody>
            <a:bodyPr>
              <a:spAutoFit/>
            </a:bodyPr>
            <a:lstStyle/>
            <a:p>
              <a:pPr eaLnBrk="1" hangingPunct="1">
                <a:lnSpc>
                  <a:spcPct val="90000"/>
                </a:lnSpc>
                <a:spcBef>
                  <a:spcPct val="50000"/>
                </a:spcBef>
                <a:buClr>
                  <a:srgbClr val="A50021"/>
                </a:buClr>
                <a:buSzPct val="120000"/>
              </a:pPr>
              <a:r>
                <a:rPr lang="en-US" sz="1200"/>
                <a:t>Laser Beam</a:t>
              </a:r>
            </a:p>
          </p:txBody>
        </p:sp>
        <p:sp>
          <p:nvSpPr>
            <p:cNvPr id="7" name="Rectangle 5"/>
            <p:cNvSpPr>
              <a:spLocks noChangeArrowheads="1"/>
            </p:cNvSpPr>
            <p:nvPr/>
          </p:nvSpPr>
          <p:spPr bwMode="auto">
            <a:xfrm>
              <a:off x="687" y="2808"/>
              <a:ext cx="751" cy="216"/>
            </a:xfrm>
            <a:prstGeom prst="rect">
              <a:avLst/>
            </a:prstGeom>
            <a:solidFill>
              <a:schemeClr val="folHlink"/>
            </a:solidFill>
            <a:ln w="9525">
              <a:solidFill>
                <a:schemeClr val="tx1"/>
              </a:solidFill>
              <a:miter lim="800000"/>
              <a:headEnd/>
              <a:tailEnd/>
            </a:ln>
            <a:effectLst/>
          </p:spPr>
          <p:txBody>
            <a:bodyPr wrap="none" anchor="ctr">
              <a:spAutoFit/>
            </a:bodyPr>
            <a:lstStyle/>
            <a:p>
              <a:endParaRPr lang="en-US"/>
            </a:p>
          </p:txBody>
        </p:sp>
        <p:sp>
          <p:nvSpPr>
            <p:cNvPr id="8" name="Rectangle 6"/>
            <p:cNvSpPr>
              <a:spLocks noChangeArrowheads="1"/>
            </p:cNvSpPr>
            <p:nvPr/>
          </p:nvSpPr>
          <p:spPr bwMode="auto">
            <a:xfrm>
              <a:off x="2302" y="2808"/>
              <a:ext cx="752" cy="216"/>
            </a:xfrm>
            <a:prstGeom prst="rect">
              <a:avLst/>
            </a:prstGeom>
            <a:solidFill>
              <a:schemeClr val="folHlink"/>
            </a:solidFill>
            <a:ln w="9525">
              <a:solidFill>
                <a:schemeClr val="tx1"/>
              </a:solidFill>
              <a:miter lim="800000"/>
              <a:headEnd/>
              <a:tailEnd/>
            </a:ln>
            <a:effectLst/>
          </p:spPr>
          <p:txBody>
            <a:bodyPr wrap="none" anchor="ctr">
              <a:spAutoFit/>
            </a:bodyPr>
            <a:lstStyle/>
            <a:p>
              <a:endParaRPr lang="en-US"/>
            </a:p>
          </p:txBody>
        </p:sp>
        <p:sp>
          <p:nvSpPr>
            <p:cNvPr id="9" name="Text Box 7"/>
            <p:cNvSpPr txBox="1">
              <a:spLocks noChangeArrowheads="1"/>
            </p:cNvSpPr>
            <p:nvPr/>
          </p:nvSpPr>
          <p:spPr bwMode="auto">
            <a:xfrm>
              <a:off x="384" y="2784"/>
              <a:ext cx="240" cy="162"/>
            </a:xfrm>
            <a:prstGeom prst="rect">
              <a:avLst/>
            </a:prstGeom>
            <a:noFill/>
            <a:ln w="9525">
              <a:noFill/>
              <a:miter lim="800000"/>
              <a:headEnd/>
              <a:tailEnd/>
            </a:ln>
            <a:effectLst/>
          </p:spPr>
          <p:txBody>
            <a:bodyPr>
              <a:spAutoFit/>
            </a:bodyPr>
            <a:lstStyle/>
            <a:p>
              <a:pPr eaLnBrk="1" hangingPunct="1">
                <a:lnSpc>
                  <a:spcPct val="90000"/>
                </a:lnSpc>
                <a:spcBef>
                  <a:spcPct val="50000"/>
                </a:spcBef>
                <a:buClr>
                  <a:srgbClr val="A50021"/>
                </a:buClr>
                <a:buSzPct val="120000"/>
              </a:pPr>
              <a:r>
                <a:rPr lang="en-US" sz="1200"/>
                <a:t>H</a:t>
              </a:r>
              <a:r>
                <a:rPr lang="en-US" sz="1200" baseline="30000"/>
                <a:t>-</a:t>
              </a:r>
              <a:endParaRPr lang="en-US" sz="1200"/>
            </a:p>
          </p:txBody>
        </p:sp>
        <p:sp>
          <p:nvSpPr>
            <p:cNvPr id="10" name="Line 8"/>
            <p:cNvSpPr>
              <a:spLocks noChangeShapeType="1"/>
            </p:cNvSpPr>
            <p:nvPr/>
          </p:nvSpPr>
          <p:spPr bwMode="auto">
            <a:xfrm>
              <a:off x="297" y="2916"/>
              <a:ext cx="445" cy="0"/>
            </a:xfrm>
            <a:prstGeom prst="line">
              <a:avLst/>
            </a:prstGeom>
            <a:noFill/>
            <a:ln w="28575">
              <a:solidFill>
                <a:schemeClr val="tx1"/>
              </a:solidFill>
              <a:round/>
              <a:headEnd/>
              <a:tailEnd type="triangle" w="med" len="med"/>
            </a:ln>
            <a:effectLst/>
          </p:spPr>
          <p:txBody>
            <a:bodyPr>
              <a:spAutoFit/>
            </a:bodyPr>
            <a:lstStyle/>
            <a:p>
              <a:endParaRPr lang="en-US"/>
            </a:p>
          </p:txBody>
        </p:sp>
        <p:sp>
          <p:nvSpPr>
            <p:cNvPr id="11" name="Line 9"/>
            <p:cNvSpPr>
              <a:spLocks noChangeShapeType="1"/>
            </p:cNvSpPr>
            <p:nvPr/>
          </p:nvSpPr>
          <p:spPr bwMode="auto">
            <a:xfrm>
              <a:off x="742" y="2916"/>
              <a:ext cx="975" cy="0"/>
            </a:xfrm>
            <a:prstGeom prst="line">
              <a:avLst/>
            </a:prstGeom>
            <a:noFill/>
            <a:ln w="28575">
              <a:solidFill>
                <a:schemeClr val="tx1"/>
              </a:solidFill>
              <a:prstDash val="sysDot"/>
              <a:round/>
              <a:headEnd/>
              <a:tailEnd/>
            </a:ln>
            <a:effectLst/>
          </p:spPr>
          <p:txBody>
            <a:bodyPr>
              <a:spAutoFit/>
            </a:bodyPr>
            <a:lstStyle/>
            <a:p>
              <a:endParaRPr lang="en-US"/>
            </a:p>
          </p:txBody>
        </p:sp>
        <p:sp>
          <p:nvSpPr>
            <p:cNvPr id="12" name="Line 10"/>
            <p:cNvSpPr>
              <a:spLocks noChangeShapeType="1"/>
            </p:cNvSpPr>
            <p:nvPr/>
          </p:nvSpPr>
          <p:spPr bwMode="auto">
            <a:xfrm>
              <a:off x="1717" y="2916"/>
              <a:ext cx="641" cy="0"/>
            </a:xfrm>
            <a:prstGeom prst="line">
              <a:avLst/>
            </a:prstGeom>
            <a:noFill/>
            <a:ln w="28575">
              <a:solidFill>
                <a:srgbClr val="FF3300"/>
              </a:solidFill>
              <a:prstDash val="sysDot"/>
              <a:round/>
              <a:headEnd/>
              <a:tailEnd/>
            </a:ln>
            <a:effectLst/>
          </p:spPr>
          <p:txBody>
            <a:bodyPr>
              <a:spAutoFit/>
            </a:bodyPr>
            <a:lstStyle/>
            <a:p>
              <a:endParaRPr lang="en-US"/>
            </a:p>
          </p:txBody>
        </p:sp>
        <p:sp>
          <p:nvSpPr>
            <p:cNvPr id="13" name="Line 11"/>
            <p:cNvSpPr>
              <a:spLocks noChangeShapeType="1"/>
            </p:cNvSpPr>
            <p:nvPr/>
          </p:nvSpPr>
          <p:spPr bwMode="auto">
            <a:xfrm>
              <a:off x="2358" y="2916"/>
              <a:ext cx="752" cy="0"/>
            </a:xfrm>
            <a:prstGeom prst="line">
              <a:avLst/>
            </a:prstGeom>
            <a:noFill/>
            <a:ln w="28575">
              <a:solidFill>
                <a:srgbClr val="FF3300"/>
              </a:solidFill>
              <a:round/>
              <a:headEnd/>
              <a:tailEnd type="triangle" w="med" len="med"/>
            </a:ln>
            <a:effectLst/>
          </p:spPr>
          <p:txBody>
            <a:bodyPr>
              <a:spAutoFit/>
            </a:bodyPr>
            <a:lstStyle/>
            <a:p>
              <a:endParaRPr lang="en-US"/>
            </a:p>
          </p:txBody>
        </p:sp>
        <p:sp>
          <p:nvSpPr>
            <p:cNvPr id="14" name="Text Box 12"/>
            <p:cNvSpPr txBox="1">
              <a:spLocks noChangeArrowheads="1"/>
            </p:cNvSpPr>
            <p:nvPr/>
          </p:nvSpPr>
          <p:spPr bwMode="auto">
            <a:xfrm>
              <a:off x="2448" y="2784"/>
              <a:ext cx="484" cy="162"/>
            </a:xfrm>
            <a:prstGeom prst="rect">
              <a:avLst/>
            </a:prstGeom>
            <a:noFill/>
            <a:ln w="9525">
              <a:noFill/>
              <a:miter lim="800000"/>
              <a:headEnd/>
              <a:tailEnd/>
            </a:ln>
            <a:effectLst/>
          </p:spPr>
          <p:txBody>
            <a:bodyPr>
              <a:spAutoFit/>
            </a:bodyPr>
            <a:lstStyle/>
            <a:p>
              <a:pPr eaLnBrk="1" hangingPunct="1">
                <a:lnSpc>
                  <a:spcPct val="90000"/>
                </a:lnSpc>
                <a:spcBef>
                  <a:spcPct val="50000"/>
                </a:spcBef>
                <a:buClr>
                  <a:srgbClr val="A50021"/>
                </a:buClr>
                <a:buSzPct val="120000"/>
              </a:pPr>
              <a:r>
                <a:rPr lang="en-US" sz="1200">
                  <a:solidFill>
                    <a:srgbClr val="FF3300"/>
                  </a:solidFill>
                </a:rPr>
                <a:t>proton</a:t>
              </a:r>
            </a:p>
          </p:txBody>
        </p:sp>
        <p:sp>
          <p:nvSpPr>
            <p:cNvPr id="15" name="Line 13"/>
            <p:cNvSpPr>
              <a:spLocks noChangeShapeType="1"/>
            </p:cNvSpPr>
            <p:nvPr/>
          </p:nvSpPr>
          <p:spPr bwMode="auto">
            <a:xfrm flipV="1">
              <a:off x="1717" y="2592"/>
              <a:ext cx="362" cy="324"/>
            </a:xfrm>
            <a:prstGeom prst="line">
              <a:avLst/>
            </a:prstGeom>
            <a:noFill/>
            <a:ln w="28575">
              <a:solidFill>
                <a:srgbClr val="0000FF"/>
              </a:solidFill>
              <a:round/>
              <a:headEnd type="triangle" w="med" len="med"/>
              <a:tailEnd/>
            </a:ln>
            <a:effectLst/>
          </p:spPr>
          <p:txBody>
            <a:bodyPr>
              <a:spAutoFit/>
            </a:bodyPr>
            <a:lstStyle/>
            <a:p>
              <a:endParaRPr lang="en-US"/>
            </a:p>
          </p:txBody>
        </p:sp>
        <p:sp>
          <p:nvSpPr>
            <p:cNvPr id="16" name="Arc 14"/>
            <p:cNvSpPr>
              <a:spLocks/>
            </p:cNvSpPr>
            <p:nvPr/>
          </p:nvSpPr>
          <p:spPr bwMode="auto">
            <a:xfrm>
              <a:off x="1856" y="2786"/>
              <a:ext cx="139" cy="130"/>
            </a:xfrm>
            <a:custGeom>
              <a:avLst/>
              <a:gdLst>
                <a:gd name="G0" fmla="+- 0 0 0"/>
                <a:gd name="G1" fmla="+- 21600 0 0"/>
                <a:gd name="G2" fmla="+- 21600 0 0"/>
                <a:gd name="T0" fmla="*/ 0 w 21589"/>
                <a:gd name="T1" fmla="*/ 0 h 21600"/>
                <a:gd name="T2" fmla="*/ 21589 w 21589"/>
                <a:gd name="T3" fmla="*/ 20897 h 21600"/>
                <a:gd name="T4" fmla="*/ 0 w 21589"/>
                <a:gd name="T5" fmla="*/ 21600 h 21600"/>
              </a:gdLst>
              <a:ahLst/>
              <a:cxnLst>
                <a:cxn ang="0">
                  <a:pos x="T0" y="T1"/>
                </a:cxn>
                <a:cxn ang="0">
                  <a:pos x="T2" y="T3"/>
                </a:cxn>
                <a:cxn ang="0">
                  <a:pos x="T4" y="T5"/>
                </a:cxn>
              </a:cxnLst>
              <a:rect l="0" t="0" r="r" b="b"/>
              <a:pathLst>
                <a:path w="21589" h="21600" fill="none" extrusionOk="0">
                  <a:moveTo>
                    <a:pt x="-1" y="0"/>
                  </a:moveTo>
                  <a:cubicBezTo>
                    <a:pt x="11655" y="0"/>
                    <a:pt x="21209" y="9247"/>
                    <a:pt x="21588" y="20897"/>
                  </a:cubicBezTo>
                </a:path>
                <a:path w="21589" h="21600" stroke="0" extrusionOk="0">
                  <a:moveTo>
                    <a:pt x="-1" y="0"/>
                  </a:moveTo>
                  <a:cubicBezTo>
                    <a:pt x="11655" y="0"/>
                    <a:pt x="21209" y="9247"/>
                    <a:pt x="21588" y="20897"/>
                  </a:cubicBezTo>
                  <a:lnTo>
                    <a:pt x="0" y="21600"/>
                  </a:lnTo>
                  <a:close/>
                </a:path>
              </a:pathLst>
            </a:custGeom>
            <a:noFill/>
            <a:ln w="9525">
              <a:solidFill>
                <a:schemeClr val="tx1"/>
              </a:solidFill>
              <a:round/>
              <a:headEnd type="triangle" w="med" len="med"/>
              <a:tailEnd/>
            </a:ln>
            <a:effectLst/>
          </p:spPr>
          <p:txBody>
            <a:bodyPr anchor="ctr">
              <a:spAutoFit/>
            </a:bodyPr>
            <a:lstStyle/>
            <a:p>
              <a:endParaRPr lang="en-US"/>
            </a:p>
          </p:txBody>
        </p:sp>
        <p:sp>
          <p:nvSpPr>
            <p:cNvPr id="17" name="Text Box 15"/>
            <p:cNvSpPr txBox="1">
              <a:spLocks noChangeArrowheads="1"/>
            </p:cNvSpPr>
            <p:nvPr/>
          </p:nvSpPr>
          <p:spPr bwMode="auto">
            <a:xfrm>
              <a:off x="1968" y="2688"/>
              <a:ext cx="139" cy="162"/>
            </a:xfrm>
            <a:prstGeom prst="rect">
              <a:avLst/>
            </a:prstGeom>
            <a:noFill/>
            <a:ln w="9525">
              <a:noFill/>
              <a:miter lim="800000"/>
              <a:headEnd/>
              <a:tailEnd/>
            </a:ln>
            <a:effectLst/>
          </p:spPr>
          <p:txBody>
            <a:bodyPr>
              <a:spAutoFit/>
            </a:bodyPr>
            <a:lstStyle/>
            <a:p>
              <a:pPr eaLnBrk="1" hangingPunct="1">
                <a:lnSpc>
                  <a:spcPct val="90000"/>
                </a:lnSpc>
                <a:spcBef>
                  <a:spcPct val="50000"/>
                </a:spcBef>
                <a:buClr>
                  <a:srgbClr val="A50021"/>
                </a:buClr>
                <a:buSzPct val="120000"/>
              </a:pPr>
              <a:r>
                <a:rPr lang="en-US" sz="1200">
                  <a:sym typeface="Symbol" pitchFamily="18" charset="2"/>
                </a:rPr>
                <a:t></a:t>
              </a:r>
              <a:endParaRPr lang="en-US" sz="1200"/>
            </a:p>
          </p:txBody>
        </p:sp>
        <p:sp>
          <p:nvSpPr>
            <p:cNvPr id="18" name="Text Box 16"/>
            <p:cNvSpPr txBox="1">
              <a:spLocks noChangeArrowheads="1"/>
            </p:cNvSpPr>
            <p:nvPr/>
          </p:nvSpPr>
          <p:spPr bwMode="auto">
            <a:xfrm>
              <a:off x="1056" y="2784"/>
              <a:ext cx="292" cy="162"/>
            </a:xfrm>
            <a:prstGeom prst="rect">
              <a:avLst/>
            </a:prstGeom>
            <a:noFill/>
            <a:ln w="9525">
              <a:noFill/>
              <a:miter lim="800000"/>
              <a:headEnd/>
              <a:tailEnd/>
            </a:ln>
            <a:effectLst/>
          </p:spPr>
          <p:txBody>
            <a:bodyPr>
              <a:spAutoFit/>
            </a:bodyPr>
            <a:lstStyle/>
            <a:p>
              <a:pPr eaLnBrk="1" hangingPunct="1">
                <a:lnSpc>
                  <a:spcPct val="90000"/>
                </a:lnSpc>
                <a:spcBef>
                  <a:spcPct val="50000"/>
                </a:spcBef>
                <a:buClr>
                  <a:srgbClr val="A50021"/>
                </a:buClr>
                <a:buSzPct val="120000"/>
              </a:pPr>
              <a:r>
                <a:rPr lang="en-US" sz="1200"/>
                <a:t>H</a:t>
              </a:r>
              <a:r>
                <a:rPr lang="en-US" sz="1200" baseline="30000"/>
                <a:t>0</a:t>
              </a:r>
              <a:endParaRPr lang="en-US" sz="1200"/>
            </a:p>
          </p:txBody>
        </p:sp>
        <p:sp>
          <p:nvSpPr>
            <p:cNvPr id="19" name="Text Box 17"/>
            <p:cNvSpPr txBox="1">
              <a:spLocks noChangeArrowheads="1"/>
            </p:cNvSpPr>
            <p:nvPr/>
          </p:nvSpPr>
          <p:spPr bwMode="auto">
            <a:xfrm>
              <a:off x="2064" y="2784"/>
              <a:ext cx="279" cy="162"/>
            </a:xfrm>
            <a:prstGeom prst="rect">
              <a:avLst/>
            </a:prstGeom>
            <a:noFill/>
            <a:ln w="9525">
              <a:noFill/>
              <a:miter lim="800000"/>
              <a:headEnd/>
              <a:tailEnd/>
            </a:ln>
            <a:effectLst/>
          </p:spPr>
          <p:txBody>
            <a:bodyPr>
              <a:spAutoFit/>
            </a:bodyPr>
            <a:lstStyle/>
            <a:p>
              <a:pPr eaLnBrk="1" hangingPunct="1">
                <a:lnSpc>
                  <a:spcPct val="90000"/>
                </a:lnSpc>
                <a:spcBef>
                  <a:spcPct val="50000"/>
                </a:spcBef>
                <a:buClr>
                  <a:srgbClr val="A50021"/>
                </a:buClr>
                <a:buSzPct val="120000"/>
              </a:pPr>
              <a:r>
                <a:rPr lang="en-US" sz="1200">
                  <a:solidFill>
                    <a:srgbClr val="FF3300"/>
                  </a:solidFill>
                </a:rPr>
                <a:t>H</a:t>
              </a:r>
              <a:r>
                <a:rPr lang="en-US" sz="1200" baseline="30000">
                  <a:solidFill>
                    <a:srgbClr val="FF3300"/>
                  </a:solidFill>
                </a:rPr>
                <a:t>0*</a:t>
              </a:r>
              <a:endParaRPr lang="en-US" sz="1200">
                <a:solidFill>
                  <a:srgbClr val="FF3300"/>
                </a:solidFill>
              </a:endParaRPr>
            </a:p>
          </p:txBody>
        </p:sp>
        <p:sp>
          <p:nvSpPr>
            <p:cNvPr id="20" name="Text Box 18"/>
            <p:cNvSpPr txBox="1">
              <a:spLocks noChangeArrowheads="1"/>
            </p:cNvSpPr>
            <p:nvPr/>
          </p:nvSpPr>
          <p:spPr bwMode="auto">
            <a:xfrm>
              <a:off x="144" y="3067"/>
              <a:ext cx="905" cy="266"/>
            </a:xfrm>
            <a:prstGeom prst="rect">
              <a:avLst/>
            </a:prstGeom>
            <a:noFill/>
            <a:ln w="9525">
              <a:noFill/>
              <a:miter lim="800000"/>
              <a:headEnd/>
              <a:tailEnd/>
            </a:ln>
            <a:effectLst/>
          </p:spPr>
          <p:txBody>
            <a:bodyPr>
              <a:spAutoFit/>
            </a:bodyPr>
            <a:lstStyle/>
            <a:p>
              <a:pPr algn="ctr" eaLnBrk="1" hangingPunct="1">
                <a:lnSpc>
                  <a:spcPct val="90000"/>
                </a:lnSpc>
                <a:spcBef>
                  <a:spcPct val="50000"/>
                </a:spcBef>
                <a:buClr>
                  <a:srgbClr val="A50021"/>
                </a:buClr>
                <a:buSzPct val="120000"/>
              </a:pPr>
              <a:r>
                <a:rPr lang="en-US" sz="1200"/>
                <a:t>Step 1: Lorentz Stripping</a:t>
              </a:r>
            </a:p>
          </p:txBody>
        </p:sp>
        <p:sp>
          <p:nvSpPr>
            <p:cNvPr id="21" name="Text Box 19"/>
            <p:cNvSpPr txBox="1">
              <a:spLocks noChangeArrowheads="1"/>
            </p:cNvSpPr>
            <p:nvPr/>
          </p:nvSpPr>
          <p:spPr bwMode="auto">
            <a:xfrm>
              <a:off x="1160" y="3089"/>
              <a:ext cx="1309" cy="162"/>
            </a:xfrm>
            <a:prstGeom prst="rect">
              <a:avLst/>
            </a:prstGeom>
            <a:noFill/>
            <a:ln w="9525">
              <a:noFill/>
              <a:miter lim="800000"/>
              <a:headEnd/>
              <a:tailEnd/>
            </a:ln>
            <a:effectLst/>
          </p:spPr>
          <p:txBody>
            <a:bodyPr>
              <a:spAutoFit/>
            </a:bodyPr>
            <a:lstStyle/>
            <a:p>
              <a:pPr algn="ctr" eaLnBrk="1" hangingPunct="1">
                <a:lnSpc>
                  <a:spcPct val="90000"/>
                </a:lnSpc>
                <a:spcBef>
                  <a:spcPct val="50000"/>
                </a:spcBef>
                <a:buClr>
                  <a:srgbClr val="A50021"/>
                </a:buClr>
                <a:buSzPct val="120000"/>
              </a:pPr>
              <a:r>
                <a:rPr lang="en-US" sz="1200"/>
                <a:t>Step 2: Laser Excitation </a:t>
              </a:r>
            </a:p>
          </p:txBody>
        </p:sp>
        <p:sp>
          <p:nvSpPr>
            <p:cNvPr id="22" name="Text Box 20"/>
            <p:cNvSpPr txBox="1">
              <a:spLocks noChangeArrowheads="1"/>
            </p:cNvSpPr>
            <p:nvPr/>
          </p:nvSpPr>
          <p:spPr bwMode="auto">
            <a:xfrm>
              <a:off x="2441" y="3067"/>
              <a:ext cx="919" cy="266"/>
            </a:xfrm>
            <a:prstGeom prst="rect">
              <a:avLst/>
            </a:prstGeom>
            <a:noFill/>
            <a:ln w="9525">
              <a:noFill/>
              <a:miter lim="800000"/>
              <a:headEnd/>
              <a:tailEnd/>
            </a:ln>
            <a:effectLst/>
          </p:spPr>
          <p:txBody>
            <a:bodyPr>
              <a:spAutoFit/>
            </a:bodyPr>
            <a:lstStyle/>
            <a:p>
              <a:pPr algn="ctr" eaLnBrk="1" hangingPunct="1">
                <a:lnSpc>
                  <a:spcPct val="90000"/>
                </a:lnSpc>
                <a:spcBef>
                  <a:spcPct val="50000"/>
                </a:spcBef>
                <a:buClr>
                  <a:srgbClr val="A50021"/>
                </a:buClr>
                <a:buSzPct val="120000"/>
              </a:pPr>
              <a:r>
                <a:rPr lang="en-US" sz="1200" dirty="0"/>
                <a:t>Step 3: Lorentz Stripping</a:t>
              </a:r>
            </a:p>
          </p:txBody>
        </p:sp>
        <p:sp>
          <p:nvSpPr>
            <p:cNvPr id="23" name="Text Box 21"/>
            <p:cNvSpPr txBox="1">
              <a:spLocks noChangeArrowheads="1"/>
            </p:cNvSpPr>
            <p:nvPr/>
          </p:nvSpPr>
          <p:spPr bwMode="auto">
            <a:xfrm>
              <a:off x="672" y="2496"/>
              <a:ext cx="807" cy="266"/>
            </a:xfrm>
            <a:prstGeom prst="rect">
              <a:avLst/>
            </a:prstGeom>
            <a:noFill/>
            <a:ln w="9525">
              <a:noFill/>
              <a:miter lim="800000"/>
              <a:headEnd/>
              <a:tailEnd/>
            </a:ln>
            <a:effectLst/>
          </p:spPr>
          <p:txBody>
            <a:bodyPr>
              <a:spAutoFit/>
            </a:bodyPr>
            <a:lstStyle/>
            <a:p>
              <a:pPr algn="ctr" eaLnBrk="1" hangingPunct="1">
                <a:lnSpc>
                  <a:spcPct val="90000"/>
                </a:lnSpc>
                <a:spcBef>
                  <a:spcPct val="50000"/>
                </a:spcBef>
                <a:buClr>
                  <a:srgbClr val="A50021"/>
                </a:buClr>
                <a:buSzPct val="120000"/>
              </a:pPr>
              <a:r>
                <a:rPr lang="en-US" sz="1200" dirty="0"/>
                <a:t>High-field Dipole Magnet</a:t>
              </a:r>
            </a:p>
          </p:txBody>
        </p:sp>
        <p:sp>
          <p:nvSpPr>
            <p:cNvPr id="24" name="Text Box 22"/>
            <p:cNvSpPr txBox="1">
              <a:spLocks noChangeArrowheads="1"/>
            </p:cNvSpPr>
            <p:nvPr/>
          </p:nvSpPr>
          <p:spPr bwMode="auto">
            <a:xfrm>
              <a:off x="2304" y="2544"/>
              <a:ext cx="808" cy="266"/>
            </a:xfrm>
            <a:prstGeom prst="rect">
              <a:avLst/>
            </a:prstGeom>
            <a:noFill/>
            <a:ln w="9525">
              <a:noFill/>
              <a:miter lim="800000"/>
              <a:headEnd/>
              <a:tailEnd/>
            </a:ln>
            <a:effectLst/>
          </p:spPr>
          <p:txBody>
            <a:bodyPr>
              <a:spAutoFit/>
            </a:bodyPr>
            <a:lstStyle/>
            <a:p>
              <a:pPr algn="ctr" eaLnBrk="1" hangingPunct="1">
                <a:lnSpc>
                  <a:spcPct val="90000"/>
                </a:lnSpc>
                <a:spcBef>
                  <a:spcPct val="50000"/>
                </a:spcBef>
                <a:buClr>
                  <a:srgbClr val="A50021"/>
                </a:buClr>
                <a:buSzPct val="120000"/>
              </a:pPr>
              <a:r>
                <a:rPr lang="en-US" sz="1200"/>
                <a:t>High-field Dipole Magnet</a:t>
              </a:r>
            </a:p>
          </p:txBody>
        </p:sp>
        <p:sp>
          <p:nvSpPr>
            <p:cNvPr id="25" name="Text Box 23"/>
            <p:cNvSpPr txBox="1">
              <a:spLocks noChangeArrowheads="1"/>
            </p:cNvSpPr>
            <p:nvPr/>
          </p:nvSpPr>
          <p:spPr bwMode="auto">
            <a:xfrm>
              <a:off x="269" y="3283"/>
              <a:ext cx="780" cy="162"/>
            </a:xfrm>
            <a:prstGeom prst="rect">
              <a:avLst/>
            </a:prstGeom>
            <a:noFill/>
            <a:ln w="9525">
              <a:noFill/>
              <a:miter lim="800000"/>
              <a:headEnd/>
              <a:tailEnd/>
            </a:ln>
            <a:effectLst/>
          </p:spPr>
          <p:txBody>
            <a:bodyPr>
              <a:spAutoFit/>
            </a:bodyPr>
            <a:lstStyle/>
            <a:p>
              <a:pPr algn="ctr" eaLnBrk="1" hangingPunct="1">
                <a:lnSpc>
                  <a:spcPct val="90000"/>
                </a:lnSpc>
                <a:spcBef>
                  <a:spcPct val="50000"/>
                </a:spcBef>
                <a:buClr>
                  <a:srgbClr val="A50021"/>
                </a:buClr>
                <a:buSzPct val="120000"/>
              </a:pPr>
              <a:r>
                <a:rPr lang="en-US" sz="1200" dirty="0"/>
                <a:t>H</a:t>
              </a:r>
              <a:r>
                <a:rPr lang="en-US" sz="1200" baseline="30000" dirty="0"/>
                <a:t>-</a:t>
              </a:r>
              <a:r>
                <a:rPr lang="en-US" sz="1200" dirty="0"/>
                <a:t> </a:t>
              </a:r>
              <a:r>
                <a:rPr lang="en-US" sz="1200" dirty="0">
                  <a:sym typeface="Symbol" pitchFamily="18" charset="2"/>
                </a:rPr>
                <a:t> H</a:t>
              </a:r>
              <a:r>
                <a:rPr lang="en-US" sz="1200" baseline="30000" dirty="0">
                  <a:sym typeface="Symbol" pitchFamily="18" charset="2"/>
                </a:rPr>
                <a:t>0</a:t>
              </a:r>
              <a:r>
                <a:rPr lang="en-US" sz="1200" dirty="0">
                  <a:sym typeface="Symbol" pitchFamily="18" charset="2"/>
                </a:rPr>
                <a:t> + e</a:t>
              </a:r>
              <a:r>
                <a:rPr lang="en-US" sz="1200" baseline="30000" dirty="0">
                  <a:sym typeface="Symbol" pitchFamily="18" charset="2"/>
                </a:rPr>
                <a:t>-</a:t>
              </a:r>
              <a:endParaRPr lang="en-US" sz="1200" dirty="0"/>
            </a:p>
          </p:txBody>
        </p:sp>
        <p:sp>
          <p:nvSpPr>
            <p:cNvPr id="26" name="Text Box 24"/>
            <p:cNvSpPr txBox="1">
              <a:spLocks noChangeArrowheads="1"/>
            </p:cNvSpPr>
            <p:nvPr/>
          </p:nvSpPr>
          <p:spPr bwMode="auto">
            <a:xfrm>
              <a:off x="1049" y="3283"/>
              <a:ext cx="1448" cy="162"/>
            </a:xfrm>
            <a:prstGeom prst="rect">
              <a:avLst/>
            </a:prstGeom>
            <a:noFill/>
            <a:ln w="9525">
              <a:noFill/>
              <a:miter lim="800000"/>
              <a:headEnd/>
              <a:tailEnd/>
            </a:ln>
            <a:effectLst/>
          </p:spPr>
          <p:txBody>
            <a:bodyPr>
              <a:spAutoFit/>
            </a:bodyPr>
            <a:lstStyle/>
            <a:p>
              <a:pPr algn="ctr" eaLnBrk="1" hangingPunct="1">
                <a:lnSpc>
                  <a:spcPct val="90000"/>
                </a:lnSpc>
                <a:spcBef>
                  <a:spcPct val="50000"/>
                </a:spcBef>
                <a:buClr>
                  <a:srgbClr val="A50021"/>
                </a:buClr>
                <a:buSzPct val="120000"/>
              </a:pPr>
              <a:r>
                <a:rPr lang="en-US" sz="1200"/>
                <a:t>H</a:t>
              </a:r>
              <a:r>
                <a:rPr lang="en-US" sz="1200" baseline="30000"/>
                <a:t>0</a:t>
              </a:r>
              <a:r>
                <a:rPr lang="en-US" sz="1200"/>
                <a:t> (n=1) + </a:t>
              </a:r>
              <a:r>
                <a:rPr lang="en-US" sz="1200">
                  <a:sym typeface="Symbol" pitchFamily="18" charset="2"/>
                </a:rPr>
                <a:t></a:t>
              </a:r>
              <a:r>
                <a:rPr lang="en-US" sz="1200"/>
                <a:t> </a:t>
              </a:r>
              <a:r>
                <a:rPr lang="en-US" sz="1200">
                  <a:sym typeface="Symbol" pitchFamily="18" charset="2"/>
                </a:rPr>
                <a:t> H</a:t>
              </a:r>
              <a:r>
                <a:rPr lang="en-US" sz="1200" baseline="30000">
                  <a:sym typeface="Symbol" pitchFamily="18" charset="2"/>
                </a:rPr>
                <a:t>0*</a:t>
              </a:r>
              <a:r>
                <a:rPr lang="en-US" sz="1200">
                  <a:sym typeface="Symbol" pitchFamily="18" charset="2"/>
                </a:rPr>
                <a:t> (n=3)</a:t>
              </a:r>
              <a:endParaRPr lang="en-US" sz="1200"/>
            </a:p>
          </p:txBody>
        </p:sp>
        <p:sp>
          <p:nvSpPr>
            <p:cNvPr id="27" name="Text Box 25"/>
            <p:cNvSpPr txBox="1">
              <a:spLocks noChangeArrowheads="1"/>
            </p:cNvSpPr>
            <p:nvPr/>
          </p:nvSpPr>
          <p:spPr bwMode="auto">
            <a:xfrm>
              <a:off x="2441" y="3283"/>
              <a:ext cx="919" cy="162"/>
            </a:xfrm>
            <a:prstGeom prst="rect">
              <a:avLst/>
            </a:prstGeom>
            <a:noFill/>
            <a:ln w="9525">
              <a:noFill/>
              <a:miter lim="800000"/>
              <a:headEnd/>
              <a:tailEnd/>
            </a:ln>
            <a:effectLst/>
          </p:spPr>
          <p:txBody>
            <a:bodyPr>
              <a:spAutoFit/>
            </a:bodyPr>
            <a:lstStyle/>
            <a:p>
              <a:pPr algn="ctr" eaLnBrk="1" hangingPunct="1">
                <a:lnSpc>
                  <a:spcPct val="90000"/>
                </a:lnSpc>
                <a:spcBef>
                  <a:spcPct val="50000"/>
                </a:spcBef>
                <a:buClr>
                  <a:srgbClr val="A50021"/>
                </a:buClr>
                <a:buSzPct val="120000"/>
              </a:pPr>
              <a:r>
                <a:rPr lang="en-US" sz="1200"/>
                <a:t>H</a:t>
              </a:r>
              <a:r>
                <a:rPr lang="en-US" sz="1200" baseline="30000"/>
                <a:t>0*</a:t>
              </a:r>
              <a:r>
                <a:rPr lang="en-US" sz="1200"/>
                <a:t> </a:t>
              </a:r>
              <a:r>
                <a:rPr lang="en-US" sz="1200">
                  <a:sym typeface="Symbol" pitchFamily="18" charset="2"/>
                </a:rPr>
                <a:t> p + e</a:t>
              </a:r>
              <a:r>
                <a:rPr lang="en-US" sz="1200" baseline="30000">
                  <a:sym typeface="Symbol" pitchFamily="18" charset="2"/>
                </a:rPr>
                <a:t>-</a:t>
              </a:r>
              <a:endParaRPr lang="en-US" sz="1200"/>
            </a:p>
          </p:txBody>
        </p:sp>
      </p:grpSp>
      <p:pic>
        <p:nvPicPr>
          <p:cNvPr id="28" name="Picture 27" descr="699Ba.JPG"/>
          <p:cNvPicPr>
            <a:picLocks noChangeAspect="1"/>
          </p:cNvPicPr>
          <p:nvPr/>
        </p:nvPicPr>
        <p:blipFill>
          <a:blip r:embed="rId2"/>
          <a:srcRect l="28591" t="31300" r="23934" b="22467"/>
          <a:stretch>
            <a:fillRect/>
          </a:stretch>
        </p:blipFill>
        <p:spPr>
          <a:xfrm>
            <a:off x="716562" y="1828800"/>
            <a:ext cx="2433744" cy="1777543"/>
          </a:xfrm>
          <a:prstGeom prst="rect">
            <a:avLst/>
          </a:prstGeom>
        </p:spPr>
      </p:pic>
      <p:pic>
        <p:nvPicPr>
          <p:cNvPr id="29" name="Picture 28" descr="975Ba.JPG"/>
          <p:cNvPicPr>
            <a:picLocks noChangeAspect="1"/>
          </p:cNvPicPr>
          <p:nvPr/>
        </p:nvPicPr>
        <p:blipFill>
          <a:blip r:embed="rId3"/>
          <a:stretch>
            <a:fillRect/>
          </a:stretch>
        </p:blipFill>
        <p:spPr>
          <a:xfrm>
            <a:off x="3649986" y="1752600"/>
            <a:ext cx="2372518" cy="1779388"/>
          </a:xfrm>
          <a:prstGeom prst="rect">
            <a:avLst/>
          </a:prstGeom>
        </p:spPr>
      </p:pic>
      <p:pic>
        <p:nvPicPr>
          <p:cNvPr id="30" name="Picture 7"/>
          <p:cNvPicPr>
            <a:picLocks noChangeAspect="1" noChangeArrowheads="1"/>
          </p:cNvPicPr>
          <p:nvPr/>
        </p:nvPicPr>
        <p:blipFill>
          <a:blip r:embed="rId4"/>
          <a:srcRect l="17188" r="30020" b="41306"/>
          <a:stretch>
            <a:fillRect/>
          </a:stretch>
        </p:blipFill>
        <p:spPr bwMode="auto">
          <a:xfrm>
            <a:off x="6330371" y="1733018"/>
            <a:ext cx="2204029" cy="1848382"/>
          </a:xfrm>
          <a:prstGeom prst="rect">
            <a:avLst/>
          </a:prstGeom>
          <a:noFill/>
          <a:ln w="9525">
            <a:noFill/>
            <a:miter lim="800000"/>
            <a:headEnd/>
            <a:tailEnd/>
          </a:ln>
        </p:spPr>
      </p:pic>
      <p:sp>
        <p:nvSpPr>
          <p:cNvPr id="31" name="Footer Placeholder 30"/>
          <p:cNvSpPr>
            <a:spLocks noGrp="1"/>
          </p:cNvSpPr>
          <p:nvPr>
            <p:ph type="ftr" sz="quarter" idx="10"/>
          </p:nvPr>
        </p:nvSpPr>
        <p:spPr/>
        <p:txBody>
          <a:bodyPr/>
          <a:lstStyle/>
          <a:p>
            <a:pPr>
              <a:defRPr/>
            </a:pPr>
            <a:r>
              <a:rPr lang="en-US" smtClean="0"/>
              <a:t>S. Henderson, AAC 2012, June 11, 2012</a:t>
            </a:r>
            <a:endParaRPr lang="en-US"/>
          </a:p>
        </p:txBody>
      </p:sp>
      <p:sp>
        <p:nvSpPr>
          <p:cNvPr id="32" name="Content Placeholder 2"/>
          <p:cNvSpPr txBox="1">
            <a:spLocks/>
          </p:cNvSpPr>
          <p:nvPr/>
        </p:nvSpPr>
        <p:spPr bwMode="auto">
          <a:xfrm>
            <a:off x="228600" y="671167"/>
            <a:ext cx="8475336" cy="9290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CCFFFF"/>
              </a:buClr>
              <a:buSzPct val="8000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0000"/>
              <a:buFont typeface="Wingdings"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accent4">
                  <a:lumMod val="20000"/>
                  <a:lumOff val="80000"/>
                </a:schemeClr>
              </a:buClr>
              <a:buSzPct val="25000"/>
              <a:buFont typeface="Wingdings" pitchFamily="2" charset="2"/>
              <a:buChar char="q"/>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25000"/>
              <a:buFont typeface="Wingdings" pitchFamily="2" charset="2"/>
              <a:buChar char="q"/>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a:lstStyle>
          <a:p>
            <a:pPr>
              <a:buFont typeface="Arial" pitchFamily="34" charset="0"/>
              <a:buChar char="•"/>
            </a:pPr>
            <a:r>
              <a:rPr lang="en-US" sz="2000" dirty="0" smtClean="0"/>
              <a:t>The conventional approach to accumulating high proton intensities in a ring is to use multi-turn charge-exchange injection of H- beams</a:t>
            </a:r>
          </a:p>
          <a:p>
            <a:pPr>
              <a:buFont typeface="Arial" pitchFamily="34" charset="0"/>
              <a:buChar char="•"/>
            </a:pPr>
            <a:r>
              <a:rPr lang="en-US" sz="2000" dirty="0" smtClean="0"/>
              <a:t>But it is very challenging:</a:t>
            </a:r>
          </a:p>
        </p:txBody>
      </p:sp>
      <p:sp>
        <p:nvSpPr>
          <p:cNvPr id="33" name="Content Placeholder 2"/>
          <p:cNvSpPr txBox="1">
            <a:spLocks/>
          </p:cNvSpPr>
          <p:nvPr/>
        </p:nvSpPr>
        <p:spPr bwMode="auto">
          <a:xfrm>
            <a:off x="115024" y="4343400"/>
            <a:ext cx="3534962" cy="190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CCFFFF"/>
              </a:buClr>
              <a:buSzPct val="8000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0000"/>
              <a:buFont typeface="Wingdings"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accent4">
                  <a:lumMod val="20000"/>
                  <a:lumOff val="80000"/>
                </a:schemeClr>
              </a:buClr>
              <a:buSzPct val="25000"/>
              <a:buFont typeface="Wingdings" pitchFamily="2" charset="2"/>
              <a:buChar char="q"/>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25000"/>
              <a:buFont typeface="Wingdings" pitchFamily="2" charset="2"/>
              <a:buChar char="q"/>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a:lstStyle>
          <a:p>
            <a:pPr>
              <a:buFont typeface="Arial" pitchFamily="34" charset="0"/>
              <a:buChar char="•"/>
            </a:pPr>
            <a:r>
              <a:rPr lang="en-US" sz="2000" dirty="0" smtClean="0"/>
              <a:t>Novel Laser Stripping idea from </a:t>
            </a:r>
            <a:r>
              <a:rPr lang="en-US" sz="2000" dirty="0" err="1" smtClean="0"/>
              <a:t>Danilov</a:t>
            </a:r>
            <a:r>
              <a:rPr lang="en-US" sz="2000" dirty="0" smtClean="0"/>
              <a:t> et. al. has been demonstrated</a:t>
            </a:r>
          </a:p>
          <a:p>
            <a:pPr>
              <a:buFont typeface="Arial" pitchFamily="34" charset="0"/>
              <a:buChar char="•"/>
            </a:pPr>
            <a:r>
              <a:rPr lang="en-US" sz="2000" dirty="0" smtClean="0"/>
              <a:t>Scaling to realistic parameters is needed</a:t>
            </a:r>
            <a:endParaRPr lang="en-US" sz="2000" dirty="0"/>
          </a:p>
        </p:txBody>
      </p:sp>
    </p:spTree>
    <p:extLst>
      <p:ext uri="{BB962C8B-B14F-4D97-AF65-F5344CB8AC3E}">
        <p14:creationId xmlns:p14="http://schemas.microsoft.com/office/powerpoint/2010/main" val="27099437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6858000" cy="762000"/>
          </a:xfrm>
        </p:spPr>
        <p:txBody>
          <a:bodyPr/>
          <a:lstStyle/>
          <a:p>
            <a:r>
              <a:rPr lang="en-US" sz="3200" b="1" dirty="0" smtClean="0"/>
              <a:t>High Intensity Beam Dynamics</a:t>
            </a:r>
            <a:endParaRPr lang="en-US" sz="3200" b="1" dirty="0"/>
          </a:p>
        </p:txBody>
      </p:sp>
      <p:sp>
        <p:nvSpPr>
          <p:cNvPr id="3" name="Content Placeholder 2"/>
          <p:cNvSpPr>
            <a:spLocks noGrp="1"/>
          </p:cNvSpPr>
          <p:nvPr>
            <p:ph idx="1"/>
          </p:nvPr>
        </p:nvSpPr>
        <p:spPr>
          <a:xfrm>
            <a:off x="381000" y="838200"/>
            <a:ext cx="8610600" cy="1600200"/>
          </a:xfrm>
        </p:spPr>
        <p:txBody>
          <a:bodyPr/>
          <a:lstStyle/>
          <a:p>
            <a:pPr marL="0" indent="0">
              <a:buNone/>
            </a:pPr>
            <a:r>
              <a:rPr lang="en-US" sz="2000" dirty="0" smtClean="0"/>
              <a:t>Typical design of a synchrotron, accumulator or compressor is limited in intensity due to </a:t>
            </a:r>
          </a:p>
        </p:txBody>
      </p:sp>
      <p:sp>
        <p:nvSpPr>
          <p:cNvPr id="4" name="Slide Number Placeholder 3"/>
          <p:cNvSpPr>
            <a:spLocks noGrp="1"/>
          </p:cNvSpPr>
          <p:nvPr>
            <p:ph type="sldNum" sz="quarter" idx="11"/>
          </p:nvPr>
        </p:nvSpPr>
        <p:spPr/>
        <p:txBody>
          <a:bodyPr/>
          <a:lstStyle/>
          <a:p>
            <a:pPr>
              <a:defRPr/>
            </a:pPr>
            <a:fld id="{EEB64668-9DC1-4FB1-8BD5-90EFBCB61419}" type="slidenum">
              <a:rPr lang="en-US" smtClean="0"/>
              <a:pPr>
                <a:defRPr/>
              </a:pPr>
              <a:t>33</a:t>
            </a:fld>
            <a:endParaRPr lang="en-US"/>
          </a:p>
        </p:txBody>
      </p:sp>
      <p:pic>
        <p:nvPicPr>
          <p:cNvPr id="5" name="Picture 10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676400"/>
            <a:ext cx="3823916"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bwMode="auto">
          <a:xfrm>
            <a:off x="385988" y="1524000"/>
            <a:ext cx="4643212"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CCFFFF"/>
              </a:buClr>
              <a:buSzPct val="8000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0000"/>
              <a:buFont typeface="Wingdings"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accent4">
                  <a:lumMod val="20000"/>
                  <a:lumOff val="80000"/>
                </a:schemeClr>
              </a:buClr>
              <a:buSzPct val="25000"/>
              <a:buFont typeface="Wingdings" pitchFamily="2" charset="2"/>
              <a:buChar char="q"/>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25000"/>
              <a:buFont typeface="Wingdings" pitchFamily="2" charset="2"/>
              <a:buChar char="q"/>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a:lstStyle>
          <a:p>
            <a:pPr>
              <a:buFont typeface="Arial" pitchFamily="34" charset="0"/>
              <a:buChar char="•"/>
            </a:pPr>
            <a:r>
              <a:rPr lang="en-US" sz="2200" dirty="0" smtClean="0"/>
              <a:t>space-charge at injection</a:t>
            </a:r>
          </a:p>
          <a:p>
            <a:pPr>
              <a:buFont typeface="Arial" pitchFamily="34" charset="0"/>
              <a:buChar char="•"/>
            </a:pPr>
            <a:r>
              <a:rPr lang="en-US" sz="2200" dirty="0" smtClean="0"/>
              <a:t>instabilities</a:t>
            </a:r>
          </a:p>
          <a:p>
            <a:pPr marL="0" indent="0">
              <a:buNone/>
            </a:pPr>
            <a:r>
              <a:rPr lang="en-US" sz="2000" dirty="0" smtClean="0"/>
              <a:t>A number of interesting ideas to overcome limitations require further development </a:t>
            </a:r>
          </a:p>
          <a:p>
            <a:pPr>
              <a:buFont typeface="Arial" pitchFamily="34" charset="0"/>
              <a:buChar char="•"/>
            </a:pPr>
            <a:r>
              <a:rPr lang="en-US" sz="2000" dirty="0" smtClean="0"/>
              <a:t>Creating self-consistent beam distributions (i.e. linear space-charge force) - </a:t>
            </a:r>
            <a:r>
              <a:rPr lang="en-US" sz="2000" dirty="0" err="1" smtClean="0"/>
              <a:t>Danilov</a:t>
            </a:r>
            <a:endParaRPr lang="en-US" sz="2000" dirty="0" smtClean="0"/>
          </a:p>
          <a:p>
            <a:pPr>
              <a:buFont typeface="Arial" pitchFamily="34" charset="0"/>
              <a:buChar char="•"/>
            </a:pPr>
            <a:r>
              <a:rPr lang="en-US" sz="2000" dirty="0" smtClean="0"/>
              <a:t>Generating large Landau-damping of coherent instabilities via non-linear (but stable) </a:t>
            </a:r>
            <a:r>
              <a:rPr lang="en-US" sz="2000" dirty="0" err="1" smtClean="0"/>
              <a:t>betatron</a:t>
            </a:r>
            <a:r>
              <a:rPr lang="en-US" sz="2000" dirty="0" smtClean="0"/>
              <a:t> motion: IOTA and previous work – </a:t>
            </a:r>
            <a:r>
              <a:rPr lang="en-US" sz="2000" dirty="0" err="1" smtClean="0"/>
              <a:t>Danilov</a:t>
            </a:r>
            <a:r>
              <a:rPr lang="en-US" sz="2000" dirty="0" smtClean="0"/>
              <a:t> and </a:t>
            </a:r>
            <a:r>
              <a:rPr lang="en-US" sz="2000" dirty="0" err="1" smtClean="0"/>
              <a:t>Nagaitsev</a:t>
            </a:r>
            <a:endParaRPr lang="en-US" sz="2000" dirty="0" smtClean="0"/>
          </a:p>
          <a:p>
            <a:pPr marL="0" indent="0">
              <a:buNone/>
            </a:pPr>
            <a:r>
              <a:rPr lang="en-US" sz="2000" dirty="0" smtClean="0"/>
              <a:t>Experimental insight is very important (UMER Ring)</a:t>
            </a:r>
          </a:p>
          <a:p>
            <a:endParaRPr lang="en-US" sz="2000" dirty="0"/>
          </a:p>
        </p:txBody>
      </p:sp>
      <p:sp>
        <p:nvSpPr>
          <p:cNvPr id="7" name="Footer Placeholder 6"/>
          <p:cNvSpPr>
            <a:spLocks noGrp="1"/>
          </p:cNvSpPr>
          <p:nvPr>
            <p:ph type="ftr" sz="quarter" idx="10"/>
          </p:nvPr>
        </p:nvSpPr>
        <p:spPr>
          <a:xfrm>
            <a:off x="762000" y="6419850"/>
            <a:ext cx="6248400" cy="361950"/>
          </a:xfrm>
        </p:spPr>
        <p:txBody>
          <a:bodyPr/>
          <a:lstStyle/>
          <a:p>
            <a:pPr>
              <a:defRPr/>
            </a:pPr>
            <a:r>
              <a:rPr lang="en-US" dirty="0" smtClean="0"/>
              <a:t>S. Henderson, AAC 2012, June 11, 2012</a:t>
            </a:r>
            <a:endParaRPr lang="en-US" dirty="0"/>
          </a:p>
        </p:txBody>
      </p:sp>
    </p:spTree>
    <p:extLst>
      <p:ext uri="{BB962C8B-B14F-4D97-AF65-F5344CB8AC3E}">
        <p14:creationId xmlns:p14="http://schemas.microsoft.com/office/powerpoint/2010/main" val="38056794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6858000" cy="762000"/>
          </a:xfrm>
        </p:spPr>
        <p:txBody>
          <a:bodyPr/>
          <a:lstStyle/>
          <a:p>
            <a:r>
              <a:rPr lang="en-US" sz="3200" b="1" dirty="0" smtClean="0"/>
              <a:t>Extracting High Power Beams</a:t>
            </a:r>
            <a:endParaRPr lang="en-US" sz="3200" b="1" dirty="0"/>
          </a:p>
        </p:txBody>
      </p:sp>
      <p:sp>
        <p:nvSpPr>
          <p:cNvPr id="3" name="Content Placeholder 2"/>
          <p:cNvSpPr>
            <a:spLocks noGrp="1"/>
          </p:cNvSpPr>
          <p:nvPr>
            <p:ph idx="1"/>
          </p:nvPr>
        </p:nvSpPr>
        <p:spPr>
          <a:xfrm>
            <a:off x="457200" y="914400"/>
            <a:ext cx="8458200" cy="5181600"/>
          </a:xfrm>
        </p:spPr>
        <p:txBody>
          <a:bodyPr/>
          <a:lstStyle/>
          <a:p>
            <a:r>
              <a:rPr lang="en-US" dirty="0" smtClean="0"/>
              <a:t>Slow spills of high intensity beams are needed in particle physics, but beam loss limits intensity</a:t>
            </a:r>
          </a:p>
          <a:p>
            <a:r>
              <a:rPr lang="en-US" b="1" dirty="0" smtClean="0"/>
              <a:t>Challenge for AAC community: are there novel ways to cleanly achieve slow spills of high intensity beams?</a:t>
            </a:r>
          </a:p>
          <a:p>
            <a:r>
              <a:rPr lang="en-US" dirty="0" smtClean="0"/>
              <a:t>Resonant extraction, can it be extended to higher orders?</a:t>
            </a:r>
          </a:p>
          <a:p>
            <a:r>
              <a:rPr lang="en-US" dirty="0" smtClean="0"/>
              <a:t>Can crystals be used for high-power proton extraction?</a:t>
            </a:r>
          </a:p>
          <a:p>
            <a:r>
              <a:rPr lang="en-US" dirty="0" smtClean="0"/>
              <a:t>Can electron beams be used to extract protons? </a:t>
            </a:r>
          </a:p>
          <a:p>
            <a:endParaRPr lang="en-US" dirty="0" smtClean="0"/>
          </a:p>
          <a:p>
            <a:pPr marL="0" indent="0" algn="ctr">
              <a:buNone/>
            </a:pPr>
            <a:r>
              <a:rPr lang="en-US" b="1" dirty="0" smtClean="0"/>
              <a:t>New ideas are needed!!! Lasers??? High brightness electron beams???  </a:t>
            </a:r>
          </a:p>
        </p:txBody>
      </p:sp>
      <p:sp>
        <p:nvSpPr>
          <p:cNvPr id="4" name="Slide Number Placeholder 3"/>
          <p:cNvSpPr>
            <a:spLocks noGrp="1"/>
          </p:cNvSpPr>
          <p:nvPr>
            <p:ph type="sldNum" sz="quarter" idx="11"/>
          </p:nvPr>
        </p:nvSpPr>
        <p:spPr/>
        <p:txBody>
          <a:bodyPr/>
          <a:lstStyle/>
          <a:p>
            <a:pPr>
              <a:defRPr/>
            </a:pPr>
            <a:fld id="{EEB64668-9DC1-4FB1-8BD5-90EFBCB61419}" type="slidenum">
              <a:rPr lang="en-US" smtClean="0"/>
              <a:pPr>
                <a:defRPr/>
              </a:pPr>
              <a:t>34</a:t>
            </a:fld>
            <a:endParaRPr lang="en-US"/>
          </a:p>
        </p:txBody>
      </p:sp>
      <p:sp>
        <p:nvSpPr>
          <p:cNvPr id="5" name="Footer Placeholder 4"/>
          <p:cNvSpPr>
            <a:spLocks noGrp="1"/>
          </p:cNvSpPr>
          <p:nvPr>
            <p:ph type="ftr" sz="quarter" idx="10"/>
          </p:nvPr>
        </p:nvSpPr>
        <p:spPr/>
        <p:txBody>
          <a:bodyPr/>
          <a:lstStyle/>
          <a:p>
            <a:pPr>
              <a:defRPr/>
            </a:pPr>
            <a:r>
              <a:rPr lang="en-US" smtClean="0"/>
              <a:t>S. Henderson, AAC 2012, June 11, 2012</a:t>
            </a:r>
            <a:endParaRPr lang="en-US"/>
          </a:p>
        </p:txBody>
      </p:sp>
    </p:spTree>
    <p:extLst>
      <p:ext uri="{BB962C8B-B14F-4D97-AF65-F5344CB8AC3E}">
        <p14:creationId xmlns:p14="http://schemas.microsoft.com/office/powerpoint/2010/main" val="40485866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Text Box 7"/>
          <p:cNvSpPr txBox="1">
            <a:spLocks noChangeArrowheads="1"/>
          </p:cNvSpPr>
          <p:nvPr/>
        </p:nvSpPr>
        <p:spPr bwMode="auto">
          <a:xfrm>
            <a:off x="644525" y="5553730"/>
            <a:ext cx="38608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Horizontal profile measured at end of channel compared with profile of beam simulation.</a:t>
            </a:r>
          </a:p>
        </p:txBody>
      </p:sp>
      <p:sp>
        <p:nvSpPr>
          <p:cNvPr id="15368" name="Text Box 8"/>
          <p:cNvSpPr txBox="1">
            <a:spLocks noChangeArrowheads="1"/>
          </p:cNvSpPr>
          <p:nvPr/>
        </p:nvSpPr>
        <p:spPr bwMode="auto">
          <a:xfrm>
            <a:off x="5054600" y="5528330"/>
            <a:ext cx="38608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Horizontal profile measured at end of channel compared with profile of beam simulation.</a:t>
            </a:r>
          </a:p>
        </p:txBody>
      </p:sp>
      <p:sp>
        <p:nvSpPr>
          <p:cNvPr id="15369" name="Text Box 9"/>
          <p:cNvSpPr txBox="1">
            <a:spLocks noChangeArrowheads="1"/>
          </p:cNvSpPr>
          <p:nvPr/>
        </p:nvSpPr>
        <p:spPr bwMode="auto">
          <a:xfrm>
            <a:off x="2482850" y="6106180"/>
            <a:ext cx="45275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1" dirty="0"/>
              <a:t>Simulations used particle distributions generated from beam evolution through LEBT and RFQ.</a:t>
            </a:r>
          </a:p>
        </p:txBody>
      </p:sp>
      <p:sp>
        <p:nvSpPr>
          <p:cNvPr id="15372" name="Text Box 12"/>
          <p:cNvSpPr txBox="1">
            <a:spLocks noChangeArrowheads="1"/>
          </p:cNvSpPr>
          <p:nvPr/>
        </p:nvSpPr>
        <p:spPr bwMode="auto">
          <a:xfrm>
            <a:off x="1574800" y="1905000"/>
            <a:ext cx="1917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b="1" dirty="0"/>
              <a:t>Matched Beam</a:t>
            </a:r>
          </a:p>
        </p:txBody>
      </p:sp>
      <p:sp>
        <p:nvSpPr>
          <p:cNvPr id="15373" name="Text Box 13"/>
          <p:cNvSpPr txBox="1">
            <a:spLocks noChangeArrowheads="1"/>
          </p:cNvSpPr>
          <p:nvPr/>
        </p:nvSpPr>
        <p:spPr bwMode="auto">
          <a:xfrm>
            <a:off x="5880100" y="1927225"/>
            <a:ext cx="2197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b="1" dirty="0"/>
              <a:t>Mismatched Beam</a:t>
            </a:r>
          </a:p>
        </p:txBody>
      </p:sp>
      <p:pic>
        <p:nvPicPr>
          <p:cNvPr id="15374"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 y="2281238"/>
            <a:ext cx="3505200" cy="315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5"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125" y="2276475"/>
            <a:ext cx="4397375"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720725" y="76200"/>
            <a:ext cx="7737475" cy="762000"/>
          </a:xfrm>
          <a:prstGeom prst="rect">
            <a:avLst/>
          </a:prstGeom>
        </p:spPr>
        <p:txBody>
          <a:bodyPr/>
          <a:lstStyle>
            <a:lvl1pPr algn="l" rtl="0" eaLnBrk="0" fontAlgn="base" hangingPunct="0">
              <a:spcBef>
                <a:spcPct val="0"/>
              </a:spcBef>
              <a:spcAft>
                <a:spcPct val="0"/>
              </a:spcAft>
              <a:defRPr sz="2800">
                <a:solidFill>
                  <a:srgbClr val="FFFFFF"/>
                </a:solidFill>
                <a:latin typeface="+mj-lt"/>
                <a:ea typeface="+mj-ea"/>
                <a:cs typeface="+mj-cs"/>
              </a:defRPr>
            </a:lvl1pPr>
            <a:lvl2pPr algn="l" rtl="0" eaLnBrk="0" fontAlgn="base" hangingPunct="0">
              <a:spcBef>
                <a:spcPct val="0"/>
              </a:spcBef>
              <a:spcAft>
                <a:spcPct val="0"/>
              </a:spcAft>
              <a:defRPr sz="2800">
                <a:solidFill>
                  <a:srgbClr val="FFFFFF"/>
                </a:solidFill>
                <a:latin typeface="Arial" charset="0"/>
              </a:defRPr>
            </a:lvl2pPr>
            <a:lvl3pPr algn="l" rtl="0" eaLnBrk="0" fontAlgn="base" hangingPunct="0">
              <a:spcBef>
                <a:spcPct val="0"/>
              </a:spcBef>
              <a:spcAft>
                <a:spcPct val="0"/>
              </a:spcAft>
              <a:defRPr sz="2800">
                <a:solidFill>
                  <a:srgbClr val="FFFFFF"/>
                </a:solidFill>
                <a:latin typeface="Arial" charset="0"/>
              </a:defRPr>
            </a:lvl3pPr>
            <a:lvl4pPr algn="l" rtl="0" eaLnBrk="0" fontAlgn="base" hangingPunct="0">
              <a:spcBef>
                <a:spcPct val="0"/>
              </a:spcBef>
              <a:spcAft>
                <a:spcPct val="0"/>
              </a:spcAft>
              <a:defRPr sz="2800">
                <a:solidFill>
                  <a:srgbClr val="FFFFFF"/>
                </a:solidFill>
                <a:latin typeface="Arial" charset="0"/>
              </a:defRPr>
            </a:lvl4pPr>
            <a:lvl5pPr algn="l" rtl="0" eaLnBrk="0" fontAlgn="base" hangingPunct="0">
              <a:spcBef>
                <a:spcPct val="0"/>
              </a:spcBef>
              <a:spcAft>
                <a:spcPct val="0"/>
              </a:spcAft>
              <a:defRPr sz="2800">
                <a:solidFill>
                  <a:srgbClr val="FFFFFF"/>
                </a:solidFill>
                <a:latin typeface="Arial" charset="0"/>
              </a:defRPr>
            </a:lvl5pPr>
            <a:lvl6pPr marL="457200" algn="l" rtl="0" fontAlgn="base">
              <a:spcBef>
                <a:spcPct val="0"/>
              </a:spcBef>
              <a:spcAft>
                <a:spcPct val="0"/>
              </a:spcAft>
              <a:defRPr sz="2800">
                <a:solidFill>
                  <a:srgbClr val="FFFFFF"/>
                </a:solidFill>
                <a:latin typeface="Arial" charset="0"/>
              </a:defRPr>
            </a:lvl6pPr>
            <a:lvl7pPr marL="914400" algn="l" rtl="0" fontAlgn="base">
              <a:spcBef>
                <a:spcPct val="0"/>
              </a:spcBef>
              <a:spcAft>
                <a:spcPct val="0"/>
              </a:spcAft>
              <a:defRPr sz="2800">
                <a:solidFill>
                  <a:srgbClr val="FFFFFF"/>
                </a:solidFill>
                <a:latin typeface="Arial" charset="0"/>
              </a:defRPr>
            </a:lvl7pPr>
            <a:lvl8pPr marL="1371600" algn="l" rtl="0" fontAlgn="base">
              <a:spcBef>
                <a:spcPct val="0"/>
              </a:spcBef>
              <a:spcAft>
                <a:spcPct val="0"/>
              </a:spcAft>
              <a:defRPr sz="2800">
                <a:solidFill>
                  <a:srgbClr val="FFFFFF"/>
                </a:solidFill>
                <a:latin typeface="Arial" charset="0"/>
              </a:defRPr>
            </a:lvl8pPr>
            <a:lvl9pPr marL="1828800" algn="l" rtl="0" fontAlgn="base">
              <a:spcBef>
                <a:spcPct val="0"/>
              </a:spcBef>
              <a:spcAft>
                <a:spcPct val="0"/>
              </a:spcAft>
              <a:defRPr sz="2800">
                <a:solidFill>
                  <a:srgbClr val="FFFFFF"/>
                </a:solidFill>
                <a:latin typeface="Arial" charset="0"/>
              </a:defRPr>
            </a:lvl9pPr>
          </a:lstStyle>
          <a:p>
            <a:r>
              <a:rPr lang="en-US" b="1" dirty="0" smtClean="0"/>
              <a:t>Characterization and Understanding of High Intensity Beams and Underlying Dynamics</a:t>
            </a:r>
            <a:endParaRPr lang="en-US" b="1" dirty="0"/>
          </a:p>
        </p:txBody>
      </p:sp>
      <p:sp>
        <p:nvSpPr>
          <p:cNvPr id="12" name="Content Placeholder 2"/>
          <p:cNvSpPr txBox="1">
            <a:spLocks/>
          </p:cNvSpPr>
          <p:nvPr/>
        </p:nvSpPr>
        <p:spPr>
          <a:xfrm>
            <a:off x="485775" y="1066800"/>
            <a:ext cx="8429626" cy="1146036"/>
          </a:xfrm>
          <a:prstGeom prst="rect">
            <a:avLst/>
          </a:prstGeom>
        </p:spPr>
        <p:txBody>
          <a:bodyPr/>
          <a:lstStyle>
            <a:lvl1pPr marL="342900" indent="-342900" algn="l" rtl="0" eaLnBrk="0" fontAlgn="base" hangingPunct="0">
              <a:spcBef>
                <a:spcPct val="20000"/>
              </a:spcBef>
              <a:spcAft>
                <a:spcPct val="0"/>
              </a:spcAft>
              <a:buClr>
                <a:srgbClr val="CCFFFF"/>
              </a:buClr>
              <a:buSzPct val="8000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0000"/>
              <a:buFont typeface="Wingdings"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rgbClr val="009900"/>
              </a:buClr>
              <a:buSzPct val="60000"/>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25000"/>
              <a:buFont typeface="Wingdings" pitchFamily="2" charset="2"/>
              <a:buChar char="q"/>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a:lstStyle>
          <a:p>
            <a:pPr>
              <a:buFont typeface="Arial" pitchFamily="34" charset="0"/>
              <a:buChar char="•"/>
            </a:pPr>
            <a:r>
              <a:rPr lang="en-US" sz="2000" b="1" dirty="0" smtClean="0"/>
              <a:t>Challenge to AAC community</a:t>
            </a:r>
            <a:r>
              <a:rPr lang="en-US" sz="2000" dirty="0" smtClean="0"/>
              <a:t>: instrumentation for precise halo (and </a:t>
            </a:r>
            <a:r>
              <a:rPr lang="en-US" sz="2000" dirty="0" err="1" smtClean="0"/>
              <a:t>emittance</a:t>
            </a:r>
            <a:r>
              <a:rPr lang="en-US" sz="2000" dirty="0" smtClean="0"/>
              <a:t>) measurement and connection to simulation in a reliable way</a:t>
            </a:r>
            <a:endParaRPr lang="en-US" sz="2000" dirty="0"/>
          </a:p>
        </p:txBody>
      </p:sp>
      <p:sp>
        <p:nvSpPr>
          <p:cNvPr id="2" name="Footer Placeholder 1"/>
          <p:cNvSpPr>
            <a:spLocks noGrp="1"/>
          </p:cNvSpPr>
          <p:nvPr>
            <p:ph type="ftr" sz="quarter" idx="10"/>
          </p:nvPr>
        </p:nvSpPr>
        <p:spPr>
          <a:xfrm>
            <a:off x="838200" y="6477000"/>
            <a:ext cx="6248400" cy="361950"/>
          </a:xfrm>
        </p:spPr>
        <p:txBody>
          <a:bodyPr/>
          <a:lstStyle/>
          <a:p>
            <a:pPr>
              <a:defRPr/>
            </a:pPr>
            <a:r>
              <a:rPr lang="en-US" dirty="0" smtClean="0"/>
              <a:t>S. Henderson, AAC 2012, June 11, 2012</a:t>
            </a:r>
            <a:endParaRPr lang="en-US" dirty="0"/>
          </a:p>
        </p:txBody>
      </p:sp>
      <p:sp>
        <p:nvSpPr>
          <p:cNvPr id="3" name="Slide Number Placeholder 2"/>
          <p:cNvSpPr>
            <a:spLocks noGrp="1"/>
          </p:cNvSpPr>
          <p:nvPr>
            <p:ph type="sldNum" sz="quarter" idx="11"/>
          </p:nvPr>
        </p:nvSpPr>
        <p:spPr>
          <a:xfrm>
            <a:off x="228600" y="6400800"/>
            <a:ext cx="533400" cy="361950"/>
          </a:xfrm>
        </p:spPr>
        <p:txBody>
          <a:bodyPr/>
          <a:lstStyle/>
          <a:p>
            <a:pPr>
              <a:defRPr/>
            </a:pPr>
            <a:fld id="{1B3358A5-5FAB-4AB2-9A75-D99F50C360C1}" type="slidenum">
              <a:rPr lang="en-US" smtClean="0"/>
              <a:pPr>
                <a:defRPr/>
              </a:pPr>
              <a:t>35</a:t>
            </a:fld>
            <a:endParaRPr lang="en-US" dirty="0"/>
          </a:p>
        </p:txBody>
      </p:sp>
    </p:spTree>
    <p:extLst>
      <p:ext uri="{BB962C8B-B14F-4D97-AF65-F5344CB8AC3E}">
        <p14:creationId xmlns:p14="http://schemas.microsoft.com/office/powerpoint/2010/main" val="3120828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3600" y="2590800"/>
            <a:ext cx="4876800" cy="3657600"/>
          </a:xfrm>
        </p:spPr>
      </p:pic>
      <p:sp>
        <p:nvSpPr>
          <p:cNvPr id="4" name="Slide Number Placeholder 3"/>
          <p:cNvSpPr>
            <a:spLocks noGrp="1"/>
          </p:cNvSpPr>
          <p:nvPr>
            <p:ph type="sldNum" sz="quarter" idx="11"/>
          </p:nvPr>
        </p:nvSpPr>
        <p:spPr/>
        <p:txBody>
          <a:bodyPr/>
          <a:lstStyle/>
          <a:p>
            <a:pPr>
              <a:defRPr/>
            </a:pPr>
            <a:fld id="{EEB64668-9DC1-4FB1-8BD5-90EFBCB61419}" type="slidenum">
              <a:rPr lang="en-US" smtClean="0"/>
              <a:pPr>
                <a:defRPr/>
              </a:pPr>
              <a:t>36</a:t>
            </a:fld>
            <a:endParaRPr lang="en-US"/>
          </a:p>
        </p:txBody>
      </p:sp>
      <p:sp>
        <p:nvSpPr>
          <p:cNvPr id="6" name="Content Placeholder 2"/>
          <p:cNvSpPr txBox="1">
            <a:spLocks/>
          </p:cNvSpPr>
          <p:nvPr/>
        </p:nvSpPr>
        <p:spPr bwMode="auto">
          <a:xfrm>
            <a:off x="838200" y="457200"/>
            <a:ext cx="7772400" cy="3352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CCFFFF"/>
              </a:buClr>
              <a:buSzPct val="8000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0000"/>
              <a:buFont typeface="Wingdings"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accent4">
                  <a:lumMod val="20000"/>
                  <a:lumOff val="80000"/>
                </a:schemeClr>
              </a:buClr>
              <a:buSzPct val="25000"/>
              <a:buFont typeface="Wingdings" pitchFamily="2" charset="2"/>
              <a:buChar char="q"/>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25000"/>
              <a:buFont typeface="Wingdings" pitchFamily="2" charset="2"/>
              <a:buChar char="q"/>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a:lstStyle>
          <a:p>
            <a:pPr marL="0" indent="0">
              <a:buFontTx/>
              <a:buNone/>
            </a:pPr>
            <a:r>
              <a:rPr lang="en-US" sz="4000" b="1" dirty="0" smtClean="0"/>
              <a:t>How Does </a:t>
            </a:r>
            <a:r>
              <a:rPr lang="en-US" sz="4000" b="1" dirty="0"/>
              <a:t>an Intensity Frontier </a:t>
            </a:r>
            <a:r>
              <a:rPr lang="en-US" sz="4000" b="1" dirty="0" smtClean="0"/>
              <a:t>Facility Connect </a:t>
            </a:r>
            <a:r>
              <a:rPr lang="en-US" sz="4000" b="1" dirty="0"/>
              <a:t>to the Energy </a:t>
            </a:r>
            <a:r>
              <a:rPr lang="en-US" sz="4000" b="1" dirty="0" smtClean="0"/>
              <a:t>Frontier?</a:t>
            </a:r>
            <a:endParaRPr lang="en-US" sz="4000" b="1" dirty="0"/>
          </a:p>
        </p:txBody>
      </p:sp>
      <p:sp>
        <p:nvSpPr>
          <p:cNvPr id="3" name="Footer Placeholder 2"/>
          <p:cNvSpPr>
            <a:spLocks noGrp="1"/>
          </p:cNvSpPr>
          <p:nvPr>
            <p:ph type="ftr" sz="quarter" idx="10"/>
          </p:nvPr>
        </p:nvSpPr>
        <p:spPr/>
        <p:txBody>
          <a:bodyPr/>
          <a:lstStyle/>
          <a:p>
            <a:pPr>
              <a:defRPr/>
            </a:pPr>
            <a:r>
              <a:rPr lang="en-US" smtClean="0"/>
              <a:t>S. Henderson, AAC 2012, June 11, 2012</a:t>
            </a:r>
            <a:endParaRPr lang="en-US"/>
          </a:p>
        </p:txBody>
      </p:sp>
    </p:spTree>
    <p:extLst>
      <p:ext uri="{BB962C8B-B14F-4D97-AF65-F5344CB8AC3E}">
        <p14:creationId xmlns:p14="http://schemas.microsoft.com/office/powerpoint/2010/main" val="6532627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sz="1200" smtClean="0"/>
              <a:t>S. Henderson, AAC 2012, June 11, 2012</a:t>
            </a:r>
          </a:p>
        </p:txBody>
      </p:sp>
      <p:sp>
        <p:nvSpPr>
          <p:cNvPr id="1028" name="Footer Placeholder 1"/>
          <p:cNvSpPr txBox="1">
            <a:spLocks noGrp="1"/>
          </p:cNvSpPr>
          <p:nvPr/>
        </p:nvSpPr>
        <p:spPr bwMode="auto">
          <a:xfrm>
            <a:off x="3486150" y="626745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sz="1200">
                <a:solidFill>
                  <a:srgbClr val="FFFFFF"/>
                </a:solidFill>
                <a:ea typeface="ＭＳ Ｐゴシック" pitchFamily="34" charset="-128"/>
              </a:rPr>
              <a:t>Sample Communication Talk</a:t>
            </a:r>
          </a:p>
        </p:txBody>
      </p:sp>
      <p:sp>
        <p:nvSpPr>
          <p:cNvPr id="1029" name="Slide Number Placeholder 2"/>
          <p:cNvSpPr txBox="1">
            <a:spLocks noGrp="1"/>
          </p:cNvSpPr>
          <p:nvPr/>
        </p:nvSpPr>
        <p:spPr bwMode="auto">
          <a:xfrm>
            <a:off x="381000" y="63055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222634A4-89A8-4E32-9FD7-8984A9F854EE}" type="slidenum">
              <a:rPr lang="en-US" sz="1200">
                <a:solidFill>
                  <a:srgbClr val="FFFFFF"/>
                </a:solidFill>
                <a:ea typeface="ＭＳ Ｐゴシック" pitchFamily="34" charset="-128"/>
              </a:rPr>
              <a:pPr eaLnBrk="1" hangingPunct="1"/>
              <a:t>37</a:t>
            </a:fld>
            <a:endParaRPr lang="en-US" sz="1200">
              <a:solidFill>
                <a:srgbClr val="FFFFFF"/>
              </a:solidFill>
              <a:ea typeface="ＭＳ Ｐゴシック" pitchFamily="34" charset="-128"/>
            </a:endParaRPr>
          </a:p>
        </p:txBody>
      </p:sp>
      <p:sp>
        <p:nvSpPr>
          <p:cNvPr id="1030" name="Text Box 5"/>
          <p:cNvSpPr txBox="1">
            <a:spLocks noChangeArrowheads="1"/>
          </p:cNvSpPr>
          <p:nvPr/>
        </p:nvSpPr>
        <p:spPr bwMode="auto">
          <a:xfrm>
            <a:off x="8839200" y="6583363"/>
            <a:ext cx="457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1200">
                <a:latin typeface="Comic Sans MS" pitchFamily="66" charset="0"/>
              </a:rPr>
              <a:t>24</a:t>
            </a:r>
          </a:p>
        </p:txBody>
      </p:sp>
      <p:sp>
        <p:nvSpPr>
          <p:cNvPr id="1031"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D2DCA5F7-B9C3-4EAE-840A-650F35F2B233}" type="slidenum">
              <a:rPr lang="en-US" sz="1200" smtClean="0">
                <a:solidFill>
                  <a:srgbClr val="FFFFFF"/>
                </a:solidFill>
              </a:rPr>
              <a:pPr eaLnBrk="1" hangingPunct="1"/>
              <a:t>37</a:t>
            </a:fld>
            <a:endParaRPr lang="en-US" sz="1200" smtClean="0">
              <a:solidFill>
                <a:srgbClr val="FFFFFF"/>
              </a:solidFill>
            </a:endParaRPr>
          </a:p>
        </p:txBody>
      </p:sp>
    </p:spTree>
    <p:controls>
      <mc:AlternateContent xmlns:mc="http://schemas.openxmlformats.org/markup-compatibility/2006">
        <mc:Choice xmlns:v="urn:schemas-microsoft-com:vml" Requires="v">
          <p:control spid="1030" name="ShockwaveFlash1" r:id="rId2" imgW="9142857" imgH="6832186"/>
        </mc:Choice>
        <mc:Fallback>
          <p:control name="ShockwaveFlash1" r:id="rId2" imgW="9142857" imgH="6832186">
            <p:pic>
              <p:nvPicPr>
                <p:cNvPr id="0" name="ShockwaveFlash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32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25267047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a:xfrm>
            <a:off x="838200" y="228600"/>
            <a:ext cx="6858000" cy="762000"/>
          </a:xfrm>
        </p:spPr>
        <p:txBody>
          <a:bodyPr/>
          <a:lstStyle/>
          <a:p>
            <a:pPr eaLnBrk="1" hangingPunct="1"/>
            <a:r>
              <a:rPr lang="en-US" sz="3200" b="1" dirty="0" smtClean="0"/>
              <a:t>Muon Collider Schematic</a:t>
            </a:r>
          </a:p>
        </p:txBody>
      </p:sp>
      <p:sp>
        <p:nvSpPr>
          <p:cNvPr id="11269" name="Rectangle 5"/>
          <p:cNvSpPr>
            <a:spLocks noChangeArrowheads="1"/>
          </p:cNvSpPr>
          <p:nvPr/>
        </p:nvSpPr>
        <p:spPr bwMode="auto">
          <a:xfrm>
            <a:off x="914400" y="4414838"/>
            <a:ext cx="1828800" cy="1754326"/>
          </a:xfrm>
          <a:prstGeom prst="rect">
            <a:avLst/>
          </a:prstGeom>
          <a:noFill/>
          <a:ln w="9525">
            <a:noFill/>
            <a:miter lim="800000"/>
            <a:headEnd/>
            <a:tailEnd/>
          </a:ln>
        </p:spPr>
        <p:txBody>
          <a:bodyPr>
            <a:spAutoFit/>
          </a:bodyPr>
          <a:lstStyle/>
          <a:p>
            <a:pPr algn="l"/>
            <a:r>
              <a:rPr lang="en-US" sz="1800" dirty="0">
                <a:latin typeface="Arial" pitchFamily="34" charset="0"/>
                <a:cs typeface="Arial" pitchFamily="34" charset="0"/>
                <a:sym typeface="Symbol" pitchFamily="18" charset="2"/>
              </a:rPr>
              <a:t>Proton source: Example: upgraded PROJECT X </a:t>
            </a:r>
            <a:br>
              <a:rPr lang="en-US" sz="1800" dirty="0">
                <a:latin typeface="Arial" pitchFamily="34" charset="0"/>
                <a:cs typeface="Arial" pitchFamily="34" charset="0"/>
                <a:sym typeface="Symbol" pitchFamily="18" charset="2"/>
              </a:rPr>
            </a:br>
            <a:r>
              <a:rPr lang="en-US" sz="1800" dirty="0">
                <a:latin typeface="Arial" pitchFamily="34" charset="0"/>
                <a:cs typeface="Arial" pitchFamily="34" charset="0"/>
                <a:sym typeface="Symbol" pitchFamily="18" charset="2"/>
              </a:rPr>
              <a:t>(4 MW, 2±1 ns long bunches)</a:t>
            </a:r>
            <a:endParaRPr lang="en-US" sz="1800" dirty="0">
              <a:latin typeface="Arial" pitchFamily="34" charset="0"/>
              <a:cs typeface="Arial" pitchFamily="34" charset="0"/>
            </a:endParaRPr>
          </a:p>
        </p:txBody>
      </p:sp>
      <p:sp>
        <p:nvSpPr>
          <p:cNvPr id="11270" name="Rectangle 6"/>
          <p:cNvSpPr>
            <a:spLocks noChangeArrowheads="1"/>
          </p:cNvSpPr>
          <p:nvPr/>
        </p:nvSpPr>
        <p:spPr bwMode="auto">
          <a:xfrm>
            <a:off x="3276600" y="4256088"/>
            <a:ext cx="1828800" cy="2142125"/>
          </a:xfrm>
          <a:prstGeom prst="rect">
            <a:avLst/>
          </a:prstGeom>
          <a:noFill/>
          <a:ln w="9525">
            <a:noFill/>
            <a:miter lim="800000"/>
            <a:headEnd/>
            <a:tailEnd/>
          </a:ln>
        </p:spPr>
        <p:txBody>
          <a:bodyPr>
            <a:spAutoFit/>
          </a:bodyPr>
          <a:lstStyle/>
          <a:p>
            <a:pPr algn="l"/>
            <a:r>
              <a:rPr lang="en-US" sz="1800" dirty="0">
                <a:solidFill>
                  <a:schemeClr val="tx2"/>
                </a:solidFill>
                <a:latin typeface="Arial" pitchFamily="34" charset="0"/>
                <a:cs typeface="Arial" pitchFamily="34" charset="0"/>
                <a:sym typeface="Symbol" pitchFamily="18" charset="2"/>
              </a:rPr>
              <a:t>10</a:t>
            </a:r>
            <a:r>
              <a:rPr lang="en-US" sz="1800" baseline="30000" dirty="0">
                <a:solidFill>
                  <a:schemeClr val="tx2"/>
                </a:solidFill>
                <a:latin typeface="Arial" pitchFamily="34" charset="0"/>
                <a:cs typeface="Arial" pitchFamily="34" charset="0"/>
                <a:sym typeface="Symbol" pitchFamily="18" charset="2"/>
              </a:rPr>
              <a:t>21</a:t>
            </a:r>
            <a:r>
              <a:rPr lang="en-US" sz="1800" dirty="0">
                <a:solidFill>
                  <a:schemeClr val="tx2"/>
                </a:solidFill>
                <a:latin typeface="Arial" pitchFamily="34" charset="0"/>
                <a:cs typeface="Arial" pitchFamily="34" charset="0"/>
                <a:sym typeface="Symbol" pitchFamily="18" charset="2"/>
              </a:rPr>
              <a:t> </a:t>
            </a:r>
            <a:r>
              <a:rPr lang="en-US" sz="1800" dirty="0" err="1">
                <a:solidFill>
                  <a:schemeClr val="tx2"/>
                </a:solidFill>
                <a:latin typeface="Arial" pitchFamily="34" charset="0"/>
                <a:cs typeface="Arial" pitchFamily="34" charset="0"/>
                <a:sym typeface="Symbol" pitchFamily="18" charset="2"/>
              </a:rPr>
              <a:t>muons</a:t>
            </a:r>
            <a:r>
              <a:rPr lang="en-US" sz="1800" dirty="0">
                <a:solidFill>
                  <a:schemeClr val="tx2"/>
                </a:solidFill>
                <a:latin typeface="Arial" pitchFamily="34" charset="0"/>
                <a:cs typeface="Arial" pitchFamily="34" charset="0"/>
                <a:sym typeface="Symbol" pitchFamily="18" charset="2"/>
              </a:rPr>
              <a:t> per year </a:t>
            </a:r>
            <a:r>
              <a:rPr lang="en-US" sz="1800" dirty="0">
                <a:latin typeface="Arial" pitchFamily="34" charset="0"/>
                <a:cs typeface="Arial" pitchFamily="34" charset="0"/>
                <a:sym typeface="Symbol" pitchFamily="18" charset="2"/>
              </a:rPr>
              <a:t>that fit within the acceptance of an accelerator:</a:t>
            </a:r>
          </a:p>
          <a:p>
            <a:pPr algn="l"/>
            <a:r>
              <a:rPr lang="en-US" sz="1800" dirty="0">
                <a:solidFill>
                  <a:schemeClr val="tx2"/>
                </a:solidFill>
                <a:latin typeface="Arial" pitchFamily="34" charset="0"/>
                <a:cs typeface="Arial" pitchFamily="34" charset="0"/>
                <a:sym typeface="Symbol" pitchFamily="18" charset="2"/>
              </a:rPr>
              <a:t>   </a:t>
            </a:r>
            <a:r>
              <a:rPr lang="en-US" sz="1800" dirty="0" err="1">
                <a:solidFill>
                  <a:schemeClr val="tx2"/>
                </a:solidFill>
                <a:latin typeface="Arial" pitchFamily="34" charset="0"/>
                <a:cs typeface="Arial" pitchFamily="34" charset="0"/>
                <a:sym typeface="Symbol" pitchFamily="18" charset="2"/>
              </a:rPr>
              <a:t>e</a:t>
            </a:r>
            <a:r>
              <a:rPr lang="en-US" sz="1800" baseline="-25000" dirty="0" err="1">
                <a:solidFill>
                  <a:schemeClr val="tx2"/>
                </a:solidFill>
                <a:latin typeface="Arial" pitchFamily="34" charset="0"/>
                <a:cs typeface="Arial" pitchFamily="34" charset="0"/>
                <a:sym typeface="Symbol" pitchFamily="18" charset="2"/>
              </a:rPr>
              <a:t>N</a:t>
            </a:r>
            <a:r>
              <a:rPr lang="en-US" sz="1800" dirty="0">
                <a:solidFill>
                  <a:schemeClr val="tx2"/>
                </a:solidFill>
                <a:latin typeface="Arial" pitchFamily="34" charset="0"/>
                <a:cs typeface="Arial" pitchFamily="34" charset="0"/>
                <a:sym typeface="Symbol" pitchFamily="18" charset="2"/>
              </a:rPr>
              <a:t>=6000 </a:t>
            </a:r>
            <a:r>
              <a:rPr lang="en-US" sz="1800" dirty="0" smtClean="0">
                <a:solidFill>
                  <a:schemeClr val="tx2"/>
                </a:solidFill>
                <a:latin typeface="Arial" pitchFamily="34" charset="0"/>
                <a:cs typeface="Arial" pitchFamily="34" charset="0"/>
                <a:sym typeface="Symbol"/>
              </a:rPr>
              <a:t></a:t>
            </a:r>
            <a:r>
              <a:rPr lang="en-US" sz="1800" dirty="0" smtClean="0">
                <a:solidFill>
                  <a:schemeClr val="tx2"/>
                </a:solidFill>
                <a:latin typeface="Arial" pitchFamily="34" charset="0"/>
                <a:cs typeface="Arial" pitchFamily="34" charset="0"/>
                <a:sym typeface="Symbol" pitchFamily="18" charset="2"/>
              </a:rPr>
              <a:t>m</a:t>
            </a:r>
            <a:endParaRPr lang="en-US" sz="1800" dirty="0">
              <a:solidFill>
                <a:schemeClr val="tx2"/>
              </a:solidFill>
              <a:latin typeface="Arial" pitchFamily="34" charset="0"/>
              <a:cs typeface="Arial" pitchFamily="34" charset="0"/>
              <a:sym typeface="Symbol" pitchFamily="18" charset="2"/>
            </a:endParaRPr>
          </a:p>
          <a:p>
            <a:pPr algn="l"/>
            <a:r>
              <a:rPr lang="en-US" sz="1800" dirty="0">
                <a:solidFill>
                  <a:schemeClr val="tx2"/>
                </a:solidFill>
                <a:latin typeface="Arial" pitchFamily="34" charset="0"/>
                <a:cs typeface="Arial" pitchFamily="34" charset="0"/>
                <a:sym typeface="Symbol" pitchFamily="18" charset="2"/>
              </a:rPr>
              <a:t>   e</a:t>
            </a:r>
            <a:r>
              <a:rPr lang="en-US" sz="1800" baseline="-25000" dirty="0">
                <a:solidFill>
                  <a:schemeClr val="tx2"/>
                </a:solidFill>
                <a:latin typeface="Arial" pitchFamily="34" charset="0"/>
                <a:cs typeface="Arial" pitchFamily="34" charset="0"/>
                <a:sym typeface="Symbol" pitchFamily="18" charset="2"/>
              </a:rPr>
              <a:t>//N</a:t>
            </a:r>
            <a:r>
              <a:rPr lang="en-US" sz="1800" dirty="0">
                <a:solidFill>
                  <a:schemeClr val="tx2"/>
                </a:solidFill>
                <a:latin typeface="Arial" pitchFamily="34" charset="0"/>
                <a:cs typeface="Arial" pitchFamily="34" charset="0"/>
                <a:sym typeface="Symbol" pitchFamily="18" charset="2"/>
              </a:rPr>
              <a:t>=25 mm</a:t>
            </a:r>
            <a:endParaRPr lang="en-US" sz="1800" baseline="-25000" dirty="0">
              <a:solidFill>
                <a:schemeClr val="tx2"/>
              </a:solidFill>
              <a:latin typeface="Arial" pitchFamily="34" charset="0"/>
              <a:cs typeface="Arial" pitchFamily="34" charset="0"/>
            </a:endParaRPr>
          </a:p>
        </p:txBody>
      </p:sp>
      <p:sp>
        <p:nvSpPr>
          <p:cNvPr id="11271" name="Rectangle 7"/>
          <p:cNvSpPr>
            <a:spLocks noChangeArrowheads="1"/>
          </p:cNvSpPr>
          <p:nvPr/>
        </p:nvSpPr>
        <p:spPr bwMode="auto">
          <a:xfrm>
            <a:off x="6248400" y="3967877"/>
            <a:ext cx="2819400" cy="2585323"/>
          </a:xfrm>
          <a:prstGeom prst="rect">
            <a:avLst/>
          </a:prstGeom>
          <a:noFill/>
          <a:ln w="9525">
            <a:noFill/>
            <a:miter lim="800000"/>
            <a:headEnd/>
            <a:tailEnd/>
          </a:ln>
        </p:spPr>
        <p:txBody>
          <a:bodyPr>
            <a:spAutoFit/>
          </a:bodyPr>
          <a:lstStyle/>
          <a:p>
            <a:pPr algn="l"/>
            <a:r>
              <a:rPr lang="en-US" sz="1800" dirty="0">
                <a:solidFill>
                  <a:schemeClr val="tx2"/>
                </a:solidFill>
                <a:latin typeface="Arial" pitchFamily="34" charset="0"/>
                <a:cs typeface="Arial" pitchFamily="34" charset="0"/>
                <a:sym typeface="Symbol" pitchFamily="18" charset="2"/>
              </a:rPr>
              <a:t>√s = 3 </a:t>
            </a:r>
            <a:r>
              <a:rPr lang="en-US" sz="1800" dirty="0" err="1">
                <a:solidFill>
                  <a:schemeClr val="tx2"/>
                </a:solidFill>
                <a:latin typeface="Arial" pitchFamily="34" charset="0"/>
                <a:cs typeface="Arial" pitchFamily="34" charset="0"/>
                <a:sym typeface="Symbol" pitchFamily="18" charset="2"/>
              </a:rPr>
              <a:t>TeV</a:t>
            </a:r>
            <a:r>
              <a:rPr lang="en-US" sz="1800" dirty="0">
                <a:solidFill>
                  <a:schemeClr val="tx2"/>
                </a:solidFill>
                <a:latin typeface="Arial" pitchFamily="34" charset="0"/>
                <a:cs typeface="Arial" pitchFamily="34" charset="0"/>
                <a:sym typeface="Symbol" pitchFamily="18" charset="2"/>
              </a:rPr>
              <a:t> </a:t>
            </a:r>
          </a:p>
          <a:p>
            <a:pPr algn="l"/>
            <a:r>
              <a:rPr lang="en-US" sz="1800" dirty="0">
                <a:latin typeface="Arial" pitchFamily="34" charset="0"/>
                <a:cs typeface="Arial" pitchFamily="34" charset="0"/>
                <a:sym typeface="Symbol" pitchFamily="18" charset="2"/>
              </a:rPr>
              <a:t>Circumference = 4.5km</a:t>
            </a:r>
            <a:br>
              <a:rPr lang="en-US" sz="1800" dirty="0">
                <a:latin typeface="Arial" pitchFamily="34" charset="0"/>
                <a:cs typeface="Arial" pitchFamily="34" charset="0"/>
                <a:sym typeface="Symbol" pitchFamily="18" charset="2"/>
              </a:rPr>
            </a:br>
            <a:r>
              <a:rPr lang="en-US" sz="1800" i="1" dirty="0">
                <a:solidFill>
                  <a:schemeClr val="tx2"/>
                </a:solidFill>
                <a:latin typeface="Arial" pitchFamily="34" charset="0"/>
                <a:cs typeface="Arial" pitchFamily="34" charset="0"/>
                <a:sym typeface="Symbol" pitchFamily="18" charset="2"/>
              </a:rPr>
              <a:t>L</a:t>
            </a:r>
            <a:r>
              <a:rPr lang="en-US" sz="1800" dirty="0">
                <a:solidFill>
                  <a:schemeClr val="tx2"/>
                </a:solidFill>
                <a:latin typeface="Arial" pitchFamily="34" charset="0"/>
                <a:cs typeface="Arial" pitchFamily="34" charset="0"/>
                <a:sym typeface="Symbol" pitchFamily="18" charset="2"/>
              </a:rPr>
              <a:t> = 3×10</a:t>
            </a:r>
            <a:r>
              <a:rPr lang="en-US" sz="1800" baseline="30000" dirty="0">
                <a:solidFill>
                  <a:schemeClr val="tx2"/>
                </a:solidFill>
                <a:latin typeface="Arial" pitchFamily="34" charset="0"/>
                <a:cs typeface="Arial" pitchFamily="34" charset="0"/>
                <a:sym typeface="Symbol" pitchFamily="18" charset="2"/>
              </a:rPr>
              <a:t>34</a:t>
            </a:r>
            <a:r>
              <a:rPr lang="en-US" sz="1800" dirty="0">
                <a:solidFill>
                  <a:schemeClr val="tx2"/>
                </a:solidFill>
                <a:latin typeface="Arial" pitchFamily="34" charset="0"/>
                <a:cs typeface="Arial" pitchFamily="34" charset="0"/>
                <a:sym typeface="Symbol" pitchFamily="18" charset="2"/>
              </a:rPr>
              <a:t> cm</a:t>
            </a:r>
            <a:r>
              <a:rPr lang="en-US" sz="1800" baseline="30000" dirty="0">
                <a:solidFill>
                  <a:schemeClr val="tx2"/>
                </a:solidFill>
                <a:latin typeface="Arial" pitchFamily="34" charset="0"/>
                <a:cs typeface="Arial" pitchFamily="34" charset="0"/>
                <a:sym typeface="Symbol" pitchFamily="18" charset="2"/>
              </a:rPr>
              <a:t>-2</a:t>
            </a:r>
            <a:r>
              <a:rPr lang="en-US" sz="1800" dirty="0">
                <a:solidFill>
                  <a:schemeClr val="tx2"/>
                </a:solidFill>
                <a:latin typeface="Arial" pitchFamily="34" charset="0"/>
                <a:cs typeface="Arial" pitchFamily="34" charset="0"/>
                <a:sym typeface="Symbol" pitchFamily="18" charset="2"/>
              </a:rPr>
              <a:t>s</a:t>
            </a:r>
            <a:r>
              <a:rPr lang="en-US" sz="1800" baseline="30000" dirty="0">
                <a:solidFill>
                  <a:schemeClr val="tx2"/>
                </a:solidFill>
                <a:latin typeface="Arial" pitchFamily="34" charset="0"/>
                <a:cs typeface="Arial" pitchFamily="34" charset="0"/>
                <a:sym typeface="Symbol" pitchFamily="18" charset="2"/>
              </a:rPr>
              <a:t>-1</a:t>
            </a:r>
            <a:r>
              <a:rPr lang="en-US" sz="1800" dirty="0">
                <a:solidFill>
                  <a:schemeClr val="tx2"/>
                </a:solidFill>
                <a:latin typeface="Arial" pitchFamily="34" charset="0"/>
                <a:cs typeface="Arial" pitchFamily="34" charset="0"/>
                <a:sym typeface="Symbol" pitchFamily="18" charset="2"/>
              </a:rPr>
              <a:t> </a:t>
            </a:r>
            <a:r>
              <a:rPr lang="en-US" sz="1800" dirty="0" smtClean="0">
                <a:latin typeface="Arial" pitchFamily="34" charset="0"/>
                <a:cs typeface="Arial" pitchFamily="34" charset="0"/>
                <a:sym typeface="Symbol"/>
              </a:rPr>
              <a:t></a:t>
            </a:r>
            <a:r>
              <a:rPr lang="en-US" sz="1800" dirty="0" smtClean="0">
                <a:latin typeface="Arial" pitchFamily="34" charset="0"/>
                <a:cs typeface="Arial" pitchFamily="34" charset="0"/>
                <a:sym typeface="Symbol" pitchFamily="18" charset="2"/>
              </a:rPr>
              <a:t>/</a:t>
            </a:r>
            <a:r>
              <a:rPr lang="en-US" sz="1800" dirty="0">
                <a:latin typeface="Arial" pitchFamily="34" charset="0"/>
                <a:cs typeface="Arial" pitchFamily="34" charset="0"/>
                <a:sym typeface="Symbol" pitchFamily="18" charset="2"/>
              </a:rPr>
              <a:t>bunch = 2x10</a:t>
            </a:r>
            <a:r>
              <a:rPr lang="en-US" sz="1800" baseline="30000" dirty="0">
                <a:latin typeface="Arial" pitchFamily="34" charset="0"/>
                <a:cs typeface="Arial" pitchFamily="34" charset="0"/>
                <a:sym typeface="Symbol" pitchFamily="18" charset="2"/>
              </a:rPr>
              <a:t>12</a:t>
            </a:r>
          </a:p>
          <a:p>
            <a:pPr algn="l"/>
            <a:r>
              <a:rPr lang="en-US" sz="1800" dirty="0" smtClean="0">
                <a:latin typeface="Arial" pitchFamily="34" charset="0"/>
                <a:cs typeface="Arial" pitchFamily="34" charset="0"/>
                <a:sym typeface="Symbol"/>
              </a:rPr>
              <a:t></a:t>
            </a:r>
            <a:r>
              <a:rPr lang="en-US" sz="1800" dirty="0" smtClean="0">
                <a:latin typeface="Arial" pitchFamily="34" charset="0"/>
                <a:cs typeface="Arial" pitchFamily="34" charset="0"/>
                <a:sym typeface="Symbol" pitchFamily="18" charset="2"/>
              </a:rPr>
              <a:t>p/p </a:t>
            </a:r>
            <a:r>
              <a:rPr lang="en-US" sz="1800" dirty="0">
                <a:latin typeface="Arial" pitchFamily="34" charset="0"/>
                <a:cs typeface="Arial" pitchFamily="34" charset="0"/>
                <a:sym typeface="Symbol" pitchFamily="18" charset="2"/>
              </a:rPr>
              <a:t>= 0.1%</a:t>
            </a:r>
          </a:p>
          <a:p>
            <a:pPr algn="l"/>
            <a:r>
              <a:rPr lang="en-US" sz="1800" dirty="0" err="1">
                <a:latin typeface="Arial" pitchFamily="34" charset="0"/>
                <a:cs typeface="Arial" pitchFamily="34" charset="0"/>
                <a:sym typeface="Symbol" pitchFamily="18" charset="2"/>
              </a:rPr>
              <a:t>e</a:t>
            </a:r>
            <a:r>
              <a:rPr lang="en-US" sz="1800" baseline="-25000" dirty="0" err="1">
                <a:latin typeface="Arial" pitchFamily="34" charset="0"/>
                <a:cs typeface="Arial" pitchFamily="34" charset="0"/>
                <a:sym typeface="Symbol" pitchFamily="18" charset="2"/>
              </a:rPr>
              <a:t>N</a:t>
            </a:r>
            <a:r>
              <a:rPr lang="en-US" sz="1800" dirty="0">
                <a:latin typeface="Arial" pitchFamily="34" charset="0"/>
                <a:cs typeface="Arial" pitchFamily="34" charset="0"/>
                <a:sym typeface="Symbol" pitchFamily="18" charset="2"/>
              </a:rPr>
              <a:t> = 25 </a:t>
            </a:r>
            <a:r>
              <a:rPr lang="en-US" sz="1800" dirty="0" smtClean="0">
                <a:latin typeface="Arial" pitchFamily="34" charset="0"/>
                <a:cs typeface="Arial" pitchFamily="34" charset="0"/>
                <a:sym typeface="Symbol"/>
              </a:rPr>
              <a:t></a:t>
            </a:r>
            <a:r>
              <a:rPr lang="en-US" sz="1800" dirty="0" smtClean="0">
                <a:latin typeface="Arial" pitchFamily="34" charset="0"/>
                <a:cs typeface="Arial" pitchFamily="34" charset="0"/>
                <a:sym typeface="Symbol" pitchFamily="18" charset="2"/>
              </a:rPr>
              <a:t>m</a:t>
            </a:r>
            <a:r>
              <a:rPr lang="en-US" sz="1800" dirty="0">
                <a:latin typeface="Arial" pitchFamily="34" charset="0"/>
                <a:cs typeface="Arial" pitchFamily="34" charset="0"/>
                <a:sym typeface="Symbol" pitchFamily="18" charset="2"/>
              </a:rPr>
              <a:t>, e</a:t>
            </a:r>
            <a:r>
              <a:rPr lang="en-US" sz="1800" baseline="-25000" dirty="0">
                <a:latin typeface="Arial" pitchFamily="34" charset="0"/>
                <a:cs typeface="Arial" pitchFamily="34" charset="0"/>
                <a:sym typeface="Symbol" pitchFamily="18" charset="2"/>
              </a:rPr>
              <a:t>//N</a:t>
            </a:r>
            <a:r>
              <a:rPr lang="en-US" sz="1800" dirty="0">
                <a:latin typeface="Arial" pitchFamily="34" charset="0"/>
                <a:cs typeface="Arial" pitchFamily="34" charset="0"/>
                <a:sym typeface="Symbol" pitchFamily="18" charset="2"/>
              </a:rPr>
              <a:t>=70 mm</a:t>
            </a:r>
          </a:p>
          <a:p>
            <a:pPr algn="l"/>
            <a:r>
              <a:rPr lang="en-US" sz="1800" dirty="0">
                <a:latin typeface="Arial" pitchFamily="34" charset="0"/>
                <a:cs typeface="Arial" pitchFamily="34" charset="0"/>
                <a:sym typeface="Symbol" pitchFamily="18" charset="2"/>
              </a:rPr>
              <a:t></a:t>
            </a:r>
            <a:r>
              <a:rPr lang="en-US" sz="1800" dirty="0" smtClean="0">
                <a:latin typeface="Arial" pitchFamily="34" charset="0"/>
                <a:cs typeface="Arial" pitchFamily="34" charset="0"/>
                <a:sym typeface="Symbol" pitchFamily="18" charset="2"/>
              </a:rPr>
              <a:t>* </a:t>
            </a:r>
            <a:r>
              <a:rPr lang="en-US" sz="1800" dirty="0">
                <a:latin typeface="Arial" pitchFamily="34" charset="0"/>
                <a:cs typeface="Arial" pitchFamily="34" charset="0"/>
                <a:sym typeface="Symbol" pitchFamily="18" charset="2"/>
              </a:rPr>
              <a:t>= 5mm</a:t>
            </a:r>
          </a:p>
          <a:p>
            <a:pPr algn="l"/>
            <a:r>
              <a:rPr lang="en-US" sz="1800" dirty="0">
                <a:latin typeface="Arial" pitchFamily="34" charset="0"/>
                <a:cs typeface="Arial" pitchFamily="34" charset="0"/>
                <a:sym typeface="Symbol" pitchFamily="18" charset="2"/>
              </a:rPr>
              <a:t>Rep Rate = 12Hz</a:t>
            </a:r>
          </a:p>
        </p:txBody>
      </p:sp>
      <p:cxnSp>
        <p:nvCxnSpPr>
          <p:cNvPr id="16" name="Straight Arrow Connector 15"/>
          <p:cNvCxnSpPr>
            <a:stCxn id="11270" idx="0"/>
          </p:cNvCxnSpPr>
          <p:nvPr/>
        </p:nvCxnSpPr>
        <p:spPr bwMode="auto">
          <a:xfrm flipV="1">
            <a:off x="4191000" y="3678237"/>
            <a:ext cx="0" cy="577851"/>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grpSp>
        <p:nvGrpSpPr>
          <p:cNvPr id="11274" name="Group 10"/>
          <p:cNvGrpSpPr>
            <a:grpSpLocks/>
          </p:cNvGrpSpPr>
          <p:nvPr/>
        </p:nvGrpSpPr>
        <p:grpSpPr bwMode="auto">
          <a:xfrm>
            <a:off x="717550" y="1219200"/>
            <a:ext cx="7664450" cy="2459037"/>
            <a:chOff x="717550" y="1295400"/>
            <a:chExt cx="7664450" cy="2459038"/>
          </a:xfrm>
        </p:grpSpPr>
        <p:pic>
          <p:nvPicPr>
            <p:cNvPr id="11276" name="Picture 2" descr="C:\Documents and Settings\sgeer-admin\My Documents\Papers\Review Articles\AnnRevNuclPartScience-2009\Figures\Fig1.JPG"/>
            <p:cNvPicPr>
              <a:picLocks noChangeAspect="1" noChangeArrowheads="1"/>
            </p:cNvPicPr>
            <p:nvPr/>
          </p:nvPicPr>
          <p:blipFill>
            <a:blip r:embed="rId2"/>
            <a:srcRect t="57533"/>
            <a:stretch>
              <a:fillRect/>
            </a:stretch>
          </p:blipFill>
          <p:spPr bwMode="auto">
            <a:xfrm>
              <a:off x="717550" y="1295400"/>
              <a:ext cx="7664450" cy="2459038"/>
            </a:xfrm>
            <a:prstGeom prst="rect">
              <a:avLst/>
            </a:prstGeom>
            <a:noFill/>
            <a:ln w="9525">
              <a:solidFill>
                <a:schemeClr val="tx1"/>
              </a:solidFill>
              <a:miter lim="800000"/>
              <a:headEnd/>
              <a:tailEnd/>
            </a:ln>
          </p:spPr>
        </p:pic>
        <p:sp>
          <p:nvSpPr>
            <p:cNvPr id="11277" name="Rectangle 9"/>
            <p:cNvSpPr>
              <a:spLocks noChangeArrowheads="1"/>
            </p:cNvSpPr>
            <p:nvPr/>
          </p:nvSpPr>
          <p:spPr bwMode="auto">
            <a:xfrm>
              <a:off x="7653528" y="2514600"/>
              <a:ext cx="152400" cy="128016"/>
            </a:xfrm>
            <a:prstGeom prst="rect">
              <a:avLst/>
            </a:prstGeom>
            <a:solidFill>
              <a:srgbClr val="FF0000"/>
            </a:solidFill>
            <a:ln w="9525" algn="ctr">
              <a:solidFill>
                <a:schemeClr val="tx1"/>
              </a:solidFill>
              <a:round/>
              <a:headEnd/>
              <a:tailEnd/>
            </a:ln>
          </p:spPr>
          <p:txBody>
            <a:bodyPr/>
            <a:lstStyle/>
            <a:p>
              <a:endParaRPr lang="en-US"/>
            </a:p>
          </p:txBody>
        </p:sp>
      </p:grpSp>
      <p:cxnSp>
        <p:nvCxnSpPr>
          <p:cNvPr id="17" name="Straight Arrow Connector 16"/>
          <p:cNvCxnSpPr/>
          <p:nvPr/>
        </p:nvCxnSpPr>
        <p:spPr bwMode="auto">
          <a:xfrm rot="5400000" flipH="1" flipV="1">
            <a:off x="1074737" y="3883026"/>
            <a:ext cx="1057275" cy="6350"/>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
        <p:nvSpPr>
          <p:cNvPr id="11275" name="Rectangle 11"/>
          <p:cNvSpPr>
            <a:spLocks noChangeArrowheads="1"/>
          </p:cNvSpPr>
          <p:nvPr/>
        </p:nvSpPr>
        <p:spPr bwMode="auto">
          <a:xfrm>
            <a:off x="6248400" y="2214563"/>
            <a:ext cx="990600" cy="228600"/>
          </a:xfrm>
          <a:prstGeom prst="rect">
            <a:avLst/>
          </a:prstGeom>
          <a:solidFill>
            <a:srgbClr val="F6E7E6"/>
          </a:solidFill>
          <a:ln w="9525" algn="ctr">
            <a:noFill/>
            <a:round/>
            <a:headEnd/>
            <a:tailEnd/>
          </a:ln>
        </p:spPr>
        <p:txBody>
          <a:bodyPr/>
          <a:lstStyle/>
          <a:p>
            <a:endParaRPr lang="en-US"/>
          </a:p>
        </p:txBody>
      </p:sp>
      <p:sp>
        <p:nvSpPr>
          <p:cNvPr id="2" name="Footer Placeholder 1"/>
          <p:cNvSpPr>
            <a:spLocks noGrp="1"/>
          </p:cNvSpPr>
          <p:nvPr>
            <p:ph type="ftr" sz="quarter" idx="10"/>
          </p:nvPr>
        </p:nvSpPr>
        <p:spPr/>
        <p:txBody>
          <a:bodyPr/>
          <a:lstStyle/>
          <a:p>
            <a:pPr>
              <a:defRPr/>
            </a:pPr>
            <a:r>
              <a:rPr lang="en-US" smtClean="0"/>
              <a:t>S. Henderson, AAC 2012, June 11, 2012</a:t>
            </a:r>
            <a:endParaRPr lang="en-US"/>
          </a:p>
        </p:txBody>
      </p:sp>
      <p:sp>
        <p:nvSpPr>
          <p:cNvPr id="3" name="Slide Number Placeholder 2"/>
          <p:cNvSpPr>
            <a:spLocks noGrp="1"/>
          </p:cNvSpPr>
          <p:nvPr>
            <p:ph type="sldNum" sz="quarter" idx="11"/>
          </p:nvPr>
        </p:nvSpPr>
        <p:spPr/>
        <p:txBody>
          <a:bodyPr/>
          <a:lstStyle/>
          <a:p>
            <a:pPr>
              <a:defRPr/>
            </a:pPr>
            <a:fld id="{EEB64668-9DC1-4FB1-8BD5-90EFBCB61419}" type="slidenum">
              <a:rPr lang="en-US" smtClean="0"/>
              <a:pPr>
                <a:defRPr/>
              </a:pPr>
              <a:t>38</a:t>
            </a:fld>
            <a:endParaRPr lang="en-US"/>
          </a:p>
        </p:txBody>
      </p:sp>
    </p:spTree>
    <p:extLst>
      <p:ext uri="{BB962C8B-B14F-4D97-AF65-F5344CB8AC3E}">
        <p14:creationId xmlns:p14="http://schemas.microsoft.com/office/powerpoint/2010/main" val="41911909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a:xfrm>
            <a:off x="685800" y="228600"/>
            <a:ext cx="8153400" cy="762000"/>
          </a:xfrm>
        </p:spPr>
        <p:txBody>
          <a:bodyPr/>
          <a:lstStyle/>
          <a:p>
            <a:pPr eaLnBrk="1" hangingPunct="1"/>
            <a:r>
              <a:rPr lang="en-US" sz="3200" b="1" dirty="0" smtClean="0"/>
              <a:t>A Muon Collider Has Many </a:t>
            </a:r>
            <a:r>
              <a:rPr lang="en-US" sz="3200" b="1" dirty="0"/>
              <a:t>C</a:t>
            </a:r>
            <a:r>
              <a:rPr lang="en-US" sz="3200" b="1" dirty="0" smtClean="0"/>
              <a:t>hallenging </a:t>
            </a:r>
            <a:r>
              <a:rPr lang="en-US" sz="3200" b="1" dirty="0"/>
              <a:t>I</a:t>
            </a:r>
            <a:r>
              <a:rPr lang="en-US" sz="3200" b="1" dirty="0" smtClean="0"/>
              <a:t>ngredients</a:t>
            </a:r>
          </a:p>
        </p:txBody>
      </p:sp>
      <p:pic>
        <p:nvPicPr>
          <p:cNvPr id="12294" name="Picture 2" descr="C:\Documents and Settings\sgeer-admin\My Documents\Papers\Review Articles\AnnRevNuclPartScience-2009\Figures\Fig1.JPG"/>
          <p:cNvPicPr>
            <a:picLocks noChangeAspect="1" noChangeArrowheads="1"/>
          </p:cNvPicPr>
          <p:nvPr/>
        </p:nvPicPr>
        <p:blipFill>
          <a:blip r:embed="rId2"/>
          <a:srcRect t="57533"/>
          <a:stretch>
            <a:fillRect/>
          </a:stretch>
        </p:blipFill>
        <p:spPr bwMode="auto">
          <a:xfrm>
            <a:off x="761999" y="3786395"/>
            <a:ext cx="7447095" cy="2389277"/>
          </a:xfrm>
          <a:prstGeom prst="rect">
            <a:avLst/>
          </a:prstGeom>
          <a:noFill/>
          <a:ln w="9525">
            <a:noFill/>
            <a:miter lim="800000"/>
            <a:headEnd/>
            <a:tailEnd/>
          </a:ln>
        </p:spPr>
      </p:pic>
      <p:sp>
        <p:nvSpPr>
          <p:cNvPr id="3" name="TextBox 2"/>
          <p:cNvSpPr txBox="1"/>
          <p:nvPr/>
        </p:nvSpPr>
        <p:spPr>
          <a:xfrm>
            <a:off x="266318" y="1331581"/>
            <a:ext cx="4044425" cy="1920526"/>
          </a:xfrm>
          <a:prstGeom prst="rect">
            <a:avLst/>
          </a:prstGeom>
          <a:solidFill>
            <a:schemeClr val="tx1"/>
          </a:solidFill>
          <a:ln w="28575">
            <a:solidFill>
              <a:schemeClr val="bg1">
                <a:lumMod val="60000"/>
                <a:lumOff val="40000"/>
              </a:schemeClr>
            </a:solidFill>
          </a:ln>
        </p:spPr>
        <p:txBody>
          <a:bodyPr wrap="square" rtlCol="0">
            <a:spAutoFit/>
          </a:bodyPr>
          <a:lstStyle/>
          <a:p>
            <a:pPr algn="l"/>
            <a:r>
              <a:rPr lang="en-US" sz="1800" b="1" dirty="0" smtClean="0">
                <a:solidFill>
                  <a:schemeClr val="bg1">
                    <a:lumMod val="60000"/>
                    <a:lumOff val="40000"/>
                  </a:schemeClr>
                </a:solidFill>
              </a:rPr>
              <a:t>Proton Source</a:t>
            </a:r>
          </a:p>
          <a:p>
            <a:pPr marL="285750" indent="-285750" algn="l">
              <a:buClr>
                <a:schemeClr val="bg1">
                  <a:lumMod val="60000"/>
                  <a:lumOff val="40000"/>
                </a:schemeClr>
              </a:buClr>
              <a:buFont typeface="Arial" pitchFamily="34" charset="0"/>
              <a:buChar char="•"/>
            </a:pPr>
            <a:r>
              <a:rPr lang="en-US" sz="1800" dirty="0" smtClean="0">
                <a:solidFill>
                  <a:schemeClr val="bg1">
                    <a:lumMod val="60000"/>
                    <a:lumOff val="40000"/>
                  </a:schemeClr>
                </a:solidFill>
              </a:rPr>
              <a:t>Multi-MW, Multi-</a:t>
            </a:r>
            <a:r>
              <a:rPr lang="en-US" sz="1800" dirty="0" err="1" smtClean="0">
                <a:solidFill>
                  <a:schemeClr val="bg1">
                    <a:lumMod val="60000"/>
                    <a:lumOff val="40000"/>
                  </a:schemeClr>
                </a:solidFill>
              </a:rPr>
              <a:t>GeV</a:t>
            </a:r>
            <a:r>
              <a:rPr lang="en-US" sz="1800" dirty="0">
                <a:solidFill>
                  <a:schemeClr val="bg1">
                    <a:lumMod val="60000"/>
                    <a:lumOff val="40000"/>
                  </a:schemeClr>
                </a:solidFill>
              </a:rPr>
              <a:t> </a:t>
            </a:r>
            <a:r>
              <a:rPr lang="en-US" sz="1800" dirty="0" smtClean="0">
                <a:solidFill>
                  <a:schemeClr val="bg1">
                    <a:lumMod val="60000"/>
                    <a:lumOff val="40000"/>
                  </a:schemeClr>
                </a:solidFill>
              </a:rPr>
              <a:t>beam</a:t>
            </a:r>
          </a:p>
          <a:p>
            <a:pPr marL="285750" indent="-285750" algn="l">
              <a:buClr>
                <a:schemeClr val="bg1">
                  <a:lumMod val="60000"/>
                  <a:lumOff val="40000"/>
                </a:schemeClr>
              </a:buClr>
              <a:buFont typeface="Arial" pitchFamily="34" charset="0"/>
              <a:buChar char="•"/>
            </a:pPr>
            <a:r>
              <a:rPr lang="en-US" sz="1800" dirty="0" smtClean="0">
                <a:solidFill>
                  <a:schemeClr val="bg1">
                    <a:lumMod val="60000"/>
                    <a:lumOff val="40000"/>
                  </a:schemeClr>
                </a:solidFill>
              </a:rPr>
              <a:t>Accumulation of long-beam pulse in accumulator rotated in compressor ring</a:t>
            </a:r>
          </a:p>
          <a:p>
            <a:pPr marL="285750" indent="-285750" algn="l">
              <a:buClr>
                <a:schemeClr val="bg1">
                  <a:lumMod val="60000"/>
                  <a:lumOff val="40000"/>
                </a:schemeClr>
              </a:buClr>
              <a:buFont typeface="Arial" pitchFamily="34" charset="0"/>
              <a:buChar char="•"/>
            </a:pPr>
            <a:r>
              <a:rPr lang="en-US" sz="1800" dirty="0" err="1" smtClean="0">
                <a:solidFill>
                  <a:schemeClr val="bg1">
                    <a:lumMod val="60000"/>
                    <a:lumOff val="40000"/>
                  </a:schemeClr>
                </a:solidFill>
              </a:rPr>
              <a:t>nsec</a:t>
            </a:r>
            <a:r>
              <a:rPr lang="en-US" sz="1800" dirty="0" smtClean="0">
                <a:solidFill>
                  <a:schemeClr val="bg1">
                    <a:lumMod val="60000"/>
                    <a:lumOff val="40000"/>
                  </a:schemeClr>
                </a:solidFill>
              </a:rPr>
              <a:t> bunch length on target</a:t>
            </a:r>
            <a:endParaRPr lang="en-US" sz="1800" dirty="0">
              <a:solidFill>
                <a:schemeClr val="bg1">
                  <a:lumMod val="60000"/>
                  <a:lumOff val="40000"/>
                </a:schemeClr>
              </a:solidFill>
            </a:endParaRPr>
          </a:p>
        </p:txBody>
      </p:sp>
      <p:sp>
        <p:nvSpPr>
          <p:cNvPr id="15" name="TextBox 14"/>
          <p:cNvSpPr txBox="1"/>
          <p:nvPr/>
        </p:nvSpPr>
        <p:spPr>
          <a:xfrm>
            <a:off x="1179219" y="1335413"/>
            <a:ext cx="4192801" cy="2252924"/>
          </a:xfrm>
          <a:prstGeom prst="rect">
            <a:avLst/>
          </a:prstGeom>
          <a:solidFill>
            <a:schemeClr val="tx1"/>
          </a:solidFill>
          <a:ln w="28575">
            <a:solidFill>
              <a:schemeClr val="bg1">
                <a:lumMod val="60000"/>
                <a:lumOff val="40000"/>
              </a:schemeClr>
            </a:solidFill>
          </a:ln>
        </p:spPr>
        <p:txBody>
          <a:bodyPr wrap="square" rtlCol="0">
            <a:spAutoFit/>
          </a:bodyPr>
          <a:lstStyle/>
          <a:p>
            <a:pPr algn="l"/>
            <a:r>
              <a:rPr lang="en-US" sz="1800" b="1" dirty="0" smtClean="0">
                <a:solidFill>
                  <a:schemeClr val="bg1">
                    <a:lumMod val="60000"/>
                    <a:lumOff val="40000"/>
                  </a:schemeClr>
                </a:solidFill>
              </a:rPr>
              <a:t>Target System</a:t>
            </a:r>
          </a:p>
          <a:p>
            <a:pPr marL="285750" indent="-285750" algn="l">
              <a:buClr>
                <a:schemeClr val="bg1">
                  <a:lumMod val="60000"/>
                  <a:lumOff val="40000"/>
                </a:schemeClr>
              </a:buClr>
              <a:buFont typeface="Arial" pitchFamily="34" charset="0"/>
              <a:buChar char="•"/>
            </a:pPr>
            <a:r>
              <a:rPr lang="en-US" sz="1800" dirty="0" smtClean="0">
                <a:solidFill>
                  <a:schemeClr val="bg1">
                    <a:lumMod val="60000"/>
                    <a:lumOff val="40000"/>
                  </a:schemeClr>
                </a:solidFill>
              </a:rPr>
              <a:t>Multi-MW with very high peak power deposition </a:t>
            </a:r>
          </a:p>
          <a:p>
            <a:pPr marL="285750" indent="-285750" algn="l">
              <a:buClr>
                <a:schemeClr val="bg1">
                  <a:lumMod val="60000"/>
                  <a:lumOff val="40000"/>
                </a:schemeClr>
              </a:buClr>
              <a:buFont typeface="Arial" pitchFamily="34" charset="0"/>
              <a:buChar char="•"/>
            </a:pPr>
            <a:r>
              <a:rPr lang="en-US" sz="1800" dirty="0" smtClean="0">
                <a:solidFill>
                  <a:schemeClr val="bg1">
                    <a:lumMod val="60000"/>
                    <a:lumOff val="40000"/>
                  </a:schemeClr>
                </a:solidFill>
              </a:rPr>
              <a:t>~250kJ per beam pulse</a:t>
            </a:r>
          </a:p>
          <a:p>
            <a:pPr marL="285750" indent="-285750" algn="l">
              <a:buClr>
                <a:schemeClr val="bg1">
                  <a:lumMod val="60000"/>
                  <a:lumOff val="40000"/>
                </a:schemeClr>
              </a:buClr>
              <a:buFont typeface="Arial" pitchFamily="34" charset="0"/>
              <a:buChar char="•"/>
            </a:pPr>
            <a:r>
              <a:rPr lang="en-US" sz="1800" dirty="0" smtClean="0">
                <a:solidFill>
                  <a:schemeClr val="bg1">
                    <a:lumMod val="60000"/>
                    <a:lumOff val="40000"/>
                  </a:schemeClr>
                </a:solidFill>
              </a:rPr>
              <a:t>Liquid metal system</a:t>
            </a:r>
          </a:p>
          <a:p>
            <a:pPr marL="285750" indent="-285750" algn="l">
              <a:buClr>
                <a:schemeClr val="bg1">
                  <a:lumMod val="60000"/>
                  <a:lumOff val="40000"/>
                </a:schemeClr>
              </a:buClr>
              <a:buFont typeface="Arial" pitchFamily="34" charset="0"/>
              <a:buChar char="•"/>
            </a:pPr>
            <a:r>
              <a:rPr lang="en-US" sz="1800" dirty="0" smtClean="0">
                <a:solidFill>
                  <a:schemeClr val="bg1">
                    <a:lumMod val="60000"/>
                    <a:lumOff val="40000"/>
                  </a:schemeClr>
                </a:solidFill>
              </a:rPr>
              <a:t>Integrated within strong </a:t>
            </a:r>
            <a:r>
              <a:rPr lang="en-US" sz="1800" dirty="0" err="1" smtClean="0">
                <a:solidFill>
                  <a:schemeClr val="bg1">
                    <a:lumMod val="60000"/>
                    <a:lumOff val="40000"/>
                  </a:schemeClr>
                </a:solidFill>
              </a:rPr>
              <a:t>solenoidal</a:t>
            </a:r>
            <a:r>
              <a:rPr lang="en-US" sz="1800" dirty="0" smtClean="0">
                <a:solidFill>
                  <a:schemeClr val="bg1">
                    <a:lumMod val="60000"/>
                    <a:lumOff val="40000"/>
                  </a:schemeClr>
                </a:solidFill>
              </a:rPr>
              <a:t> (20T) fields</a:t>
            </a:r>
            <a:endParaRPr lang="en-US" sz="1800" dirty="0">
              <a:solidFill>
                <a:schemeClr val="bg1">
                  <a:lumMod val="60000"/>
                  <a:lumOff val="40000"/>
                </a:schemeClr>
              </a:solidFill>
            </a:endParaRPr>
          </a:p>
        </p:txBody>
      </p:sp>
      <p:sp>
        <p:nvSpPr>
          <p:cNvPr id="10" name="Oval 9"/>
          <p:cNvSpPr/>
          <p:nvPr/>
        </p:nvSpPr>
        <p:spPr>
          <a:xfrm>
            <a:off x="761999" y="4289835"/>
            <a:ext cx="1633471" cy="12995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stCxn id="10" idx="0"/>
          </p:cNvCxnSpPr>
          <p:nvPr/>
        </p:nvCxnSpPr>
        <p:spPr>
          <a:xfrm flipH="1" flipV="1">
            <a:off x="1578734" y="3252107"/>
            <a:ext cx="1" cy="10377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2024747" y="4286709"/>
            <a:ext cx="881743" cy="12443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flipV="1">
            <a:off x="2465618" y="3588337"/>
            <a:ext cx="0" cy="6757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0"/>
          </p:nvPr>
        </p:nvSpPr>
        <p:spPr/>
        <p:txBody>
          <a:bodyPr/>
          <a:lstStyle/>
          <a:p>
            <a:pPr>
              <a:defRPr/>
            </a:pPr>
            <a:r>
              <a:rPr lang="en-US" smtClean="0"/>
              <a:t>S. Henderson, AAC 2012, June 11, 2012</a:t>
            </a:r>
            <a:endParaRPr lang="en-US"/>
          </a:p>
        </p:txBody>
      </p:sp>
      <p:sp>
        <p:nvSpPr>
          <p:cNvPr id="4" name="Slide Number Placeholder 3"/>
          <p:cNvSpPr>
            <a:spLocks noGrp="1"/>
          </p:cNvSpPr>
          <p:nvPr>
            <p:ph type="sldNum" sz="quarter" idx="11"/>
          </p:nvPr>
        </p:nvSpPr>
        <p:spPr/>
        <p:txBody>
          <a:bodyPr/>
          <a:lstStyle/>
          <a:p>
            <a:pPr>
              <a:defRPr/>
            </a:pPr>
            <a:fld id="{EEB64668-9DC1-4FB1-8BD5-90EFBCB61419}" type="slidenum">
              <a:rPr lang="en-US" smtClean="0"/>
              <a:pPr>
                <a:defRPr/>
              </a:pPr>
              <a:t>39</a:t>
            </a:fld>
            <a:endParaRPr lang="en-US"/>
          </a:p>
        </p:txBody>
      </p:sp>
    </p:spTree>
    <p:extLst>
      <p:ext uri="{BB962C8B-B14F-4D97-AF65-F5344CB8AC3E}">
        <p14:creationId xmlns:p14="http://schemas.microsoft.com/office/powerpoint/2010/main" val="420410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5" grpId="0" animBg="1"/>
      <p:bldP spid="10" grpId="0" animBg="1"/>
      <p:bldP spid="10" grpId="1"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43000" y="762000"/>
            <a:ext cx="7010400" cy="4038600"/>
          </a:xfrm>
        </p:spPr>
        <p:txBody>
          <a:bodyPr/>
          <a:lstStyle/>
          <a:p>
            <a:pPr marL="0" indent="0">
              <a:buNone/>
            </a:pPr>
            <a:r>
              <a:rPr lang="en-US" sz="4000" b="1" dirty="0" smtClean="0">
                <a:solidFill>
                  <a:srgbClr val="FFFFFF"/>
                </a:solidFill>
              </a:rPr>
              <a:t>Particle Physics (from an Accelerator Physicist Perspective)</a:t>
            </a:r>
            <a:endParaRPr lang="en-US" sz="4000" b="1" dirty="0">
              <a:solidFill>
                <a:srgbClr val="FFFFFF"/>
              </a:solidFill>
            </a:endParaRPr>
          </a:p>
        </p:txBody>
      </p:sp>
      <p:sp>
        <p:nvSpPr>
          <p:cNvPr id="4" name="Slide Number Placeholder 3"/>
          <p:cNvSpPr>
            <a:spLocks noGrp="1"/>
          </p:cNvSpPr>
          <p:nvPr>
            <p:ph type="sldNum" sz="quarter" idx="11"/>
          </p:nvPr>
        </p:nvSpPr>
        <p:spPr/>
        <p:txBody>
          <a:bodyPr/>
          <a:lstStyle/>
          <a:p>
            <a:pPr>
              <a:defRPr/>
            </a:pPr>
            <a:fld id="{EEB64668-9DC1-4FB1-8BD5-90EFBCB61419}" type="slidenum">
              <a:rPr lang="en-US" smtClean="0"/>
              <a:pPr>
                <a:defRPr/>
              </a:pPr>
              <a:t>4</a:t>
            </a:fld>
            <a:endParaRPr lang="en-US"/>
          </a:p>
        </p:txBody>
      </p:sp>
      <p:sp>
        <p:nvSpPr>
          <p:cNvPr id="5" name="Footer Placeholder 4"/>
          <p:cNvSpPr>
            <a:spLocks noGrp="1"/>
          </p:cNvSpPr>
          <p:nvPr>
            <p:ph type="ftr" sz="quarter" idx="10"/>
          </p:nvPr>
        </p:nvSpPr>
        <p:spPr/>
        <p:txBody>
          <a:bodyPr/>
          <a:lstStyle/>
          <a:p>
            <a:pPr>
              <a:defRPr/>
            </a:pPr>
            <a:r>
              <a:rPr lang="en-US" smtClean="0"/>
              <a:t>S. Henderson, AAC 2012, June 11, 2012</a:t>
            </a: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2971800"/>
            <a:ext cx="5143500" cy="3047057"/>
          </a:xfrm>
          <a:prstGeom prst="rect">
            <a:avLst/>
          </a:prstGeom>
        </p:spPr>
      </p:pic>
    </p:spTree>
    <p:extLst>
      <p:ext uri="{BB962C8B-B14F-4D97-AF65-F5344CB8AC3E}">
        <p14:creationId xmlns:p14="http://schemas.microsoft.com/office/powerpoint/2010/main" val="177121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62000" y="6324600"/>
            <a:ext cx="5943600" cy="361950"/>
          </a:xfrm>
        </p:spPr>
        <p:txBody>
          <a:bodyPr rtlCol="0"/>
          <a:lstStyle/>
          <a:p>
            <a:pPr fontAlgn="auto">
              <a:spcBef>
                <a:spcPts val="0"/>
              </a:spcBef>
              <a:spcAft>
                <a:spcPts val="0"/>
              </a:spcAft>
              <a:defRPr/>
            </a:pPr>
            <a:r>
              <a:rPr lang="en-US" dirty="0" smtClean="0">
                <a:latin typeface="+mn-lt"/>
              </a:rPr>
              <a:t>S. Henderson, AAC 2012, June 11, 2012</a:t>
            </a:r>
            <a:endParaRPr lang="en-US" dirty="0">
              <a:latin typeface="+mn-lt"/>
            </a:endParaRPr>
          </a:p>
        </p:txBody>
      </p:sp>
      <p:sp>
        <p:nvSpPr>
          <p:cNvPr id="6" name="Slide Number Placeholder 5"/>
          <p:cNvSpPr>
            <a:spLocks noGrp="1"/>
          </p:cNvSpPr>
          <p:nvPr>
            <p:ph type="sldNum" sz="quarter" idx="4294967295"/>
          </p:nvPr>
        </p:nvSpPr>
        <p:spPr>
          <a:xfrm>
            <a:off x="8077200" y="6416675"/>
            <a:ext cx="609600" cy="365125"/>
          </a:xfrm>
          <a:prstGeom prst="rect">
            <a:avLst/>
          </a:prstGeom>
        </p:spPr>
        <p:txBody>
          <a:bodyPr/>
          <a:lstStyle/>
          <a:p>
            <a:pPr>
              <a:defRPr/>
            </a:pPr>
            <a:fld id="{70AB0F1F-CDA5-432B-AE28-B2C45B61F390}" type="slidenum">
              <a:rPr lang="en-US" smtClean="0"/>
              <a:pPr>
                <a:defRPr/>
              </a:pPr>
              <a:t>40</a:t>
            </a:fld>
            <a:endParaRPr lang="en-US" dirty="0"/>
          </a:p>
        </p:txBody>
      </p:sp>
      <p:pic>
        <p:nvPicPr>
          <p:cNvPr id="12294" name="Picture 2" descr="C:\Documents and Settings\sgeer-admin\My Documents\Papers\Review Articles\AnnRevNuclPartScience-2009\Figures\Fig1.JPG"/>
          <p:cNvPicPr>
            <a:picLocks noChangeAspect="1" noChangeArrowheads="1"/>
          </p:cNvPicPr>
          <p:nvPr/>
        </p:nvPicPr>
        <p:blipFill>
          <a:blip r:embed="rId2"/>
          <a:srcRect t="57533"/>
          <a:stretch>
            <a:fillRect/>
          </a:stretch>
        </p:blipFill>
        <p:spPr bwMode="auto">
          <a:xfrm>
            <a:off x="761999" y="3786395"/>
            <a:ext cx="7447095" cy="2389277"/>
          </a:xfrm>
          <a:prstGeom prst="rect">
            <a:avLst/>
          </a:prstGeom>
          <a:noFill/>
          <a:ln w="9525">
            <a:noFill/>
            <a:miter lim="800000"/>
            <a:headEnd/>
            <a:tailEnd/>
          </a:ln>
        </p:spPr>
      </p:pic>
      <p:sp>
        <p:nvSpPr>
          <p:cNvPr id="7" name="TextBox 6"/>
          <p:cNvSpPr txBox="1"/>
          <p:nvPr/>
        </p:nvSpPr>
        <p:spPr>
          <a:xfrm>
            <a:off x="930740" y="1336577"/>
            <a:ext cx="4452635" cy="2197525"/>
          </a:xfrm>
          <a:prstGeom prst="rect">
            <a:avLst/>
          </a:prstGeom>
          <a:solidFill>
            <a:schemeClr val="tx1"/>
          </a:solidFill>
          <a:ln w="28575">
            <a:solidFill>
              <a:schemeClr val="bg1">
                <a:lumMod val="60000"/>
                <a:lumOff val="40000"/>
              </a:schemeClr>
            </a:solidFill>
          </a:ln>
        </p:spPr>
        <p:txBody>
          <a:bodyPr wrap="square" rtlCol="0">
            <a:spAutoFit/>
          </a:bodyPr>
          <a:lstStyle/>
          <a:p>
            <a:pPr algn="l"/>
            <a:r>
              <a:rPr lang="en-US" sz="1800" b="1" dirty="0" smtClean="0">
                <a:solidFill>
                  <a:schemeClr val="bg1">
                    <a:lumMod val="60000"/>
                    <a:lumOff val="40000"/>
                  </a:schemeClr>
                </a:solidFill>
              </a:rPr>
              <a:t>Bunching and Phase Rotation</a:t>
            </a:r>
          </a:p>
          <a:p>
            <a:pPr marL="285750" indent="-285750" algn="l">
              <a:buClr>
                <a:schemeClr val="bg1">
                  <a:lumMod val="60000"/>
                  <a:lumOff val="40000"/>
                </a:schemeClr>
              </a:buClr>
              <a:buFont typeface="Arial" pitchFamily="34" charset="0"/>
              <a:buChar char="•"/>
            </a:pPr>
            <a:r>
              <a:rPr lang="en-US" sz="1800" dirty="0" smtClean="0">
                <a:solidFill>
                  <a:schemeClr val="bg1">
                    <a:lumMod val="60000"/>
                    <a:lumOff val="40000"/>
                  </a:schemeClr>
                </a:solidFill>
              </a:rPr>
              <a:t>Bunch train formed with 12 bunches</a:t>
            </a:r>
          </a:p>
          <a:p>
            <a:pPr marL="285750" indent="-285750" algn="l">
              <a:buClr>
                <a:schemeClr val="bg1">
                  <a:lumMod val="60000"/>
                  <a:lumOff val="40000"/>
                </a:schemeClr>
              </a:buClr>
              <a:buFont typeface="Arial" pitchFamily="34" charset="0"/>
              <a:buChar char="•"/>
            </a:pPr>
            <a:r>
              <a:rPr lang="en-US" sz="1800" dirty="0" smtClean="0">
                <a:solidFill>
                  <a:schemeClr val="bg1">
                    <a:lumMod val="60000"/>
                    <a:lumOff val="40000"/>
                  </a:schemeClr>
                </a:solidFill>
              </a:rPr>
              <a:t>Phase rotation to transform large </a:t>
            </a:r>
            <a:r>
              <a:rPr lang="en-US" sz="1800" dirty="0" smtClean="0">
                <a:solidFill>
                  <a:schemeClr val="bg1">
                    <a:lumMod val="60000"/>
                    <a:lumOff val="40000"/>
                  </a:schemeClr>
                </a:solidFill>
                <a:sym typeface="Symbol"/>
              </a:rPr>
              <a:t></a:t>
            </a:r>
            <a:r>
              <a:rPr lang="en-US" sz="1800" dirty="0" smtClean="0">
                <a:solidFill>
                  <a:schemeClr val="bg1">
                    <a:lumMod val="60000"/>
                    <a:lumOff val="40000"/>
                  </a:schemeClr>
                </a:solidFill>
              </a:rPr>
              <a:t>E-small </a:t>
            </a:r>
            <a:r>
              <a:rPr lang="en-US" sz="1800" dirty="0" smtClean="0">
                <a:solidFill>
                  <a:schemeClr val="bg1">
                    <a:lumMod val="60000"/>
                    <a:lumOff val="40000"/>
                  </a:schemeClr>
                </a:solidFill>
                <a:sym typeface="Symbol"/>
              </a:rPr>
              <a:t></a:t>
            </a:r>
            <a:r>
              <a:rPr lang="en-US" sz="1800" dirty="0">
                <a:solidFill>
                  <a:schemeClr val="bg1">
                    <a:lumMod val="60000"/>
                    <a:lumOff val="40000"/>
                  </a:schemeClr>
                </a:solidFill>
                <a:sym typeface="Symbol"/>
              </a:rPr>
              <a:t>t</a:t>
            </a:r>
            <a:r>
              <a:rPr lang="en-US" sz="1800" dirty="0" smtClean="0">
                <a:solidFill>
                  <a:schemeClr val="bg1">
                    <a:lumMod val="60000"/>
                    <a:lumOff val="40000"/>
                  </a:schemeClr>
                </a:solidFill>
              </a:rPr>
              <a:t> to small </a:t>
            </a:r>
            <a:r>
              <a:rPr lang="en-US" sz="1800" dirty="0" smtClean="0">
                <a:solidFill>
                  <a:schemeClr val="bg1">
                    <a:lumMod val="60000"/>
                    <a:lumOff val="40000"/>
                  </a:schemeClr>
                </a:solidFill>
                <a:sym typeface="Symbol"/>
              </a:rPr>
              <a:t></a:t>
            </a:r>
            <a:r>
              <a:rPr lang="en-US" sz="1800" dirty="0" smtClean="0">
                <a:solidFill>
                  <a:schemeClr val="bg1">
                    <a:lumMod val="60000"/>
                    <a:lumOff val="40000"/>
                  </a:schemeClr>
                </a:solidFill>
              </a:rPr>
              <a:t>E-large </a:t>
            </a:r>
            <a:r>
              <a:rPr lang="en-US" sz="1800" dirty="0" smtClean="0">
                <a:solidFill>
                  <a:schemeClr val="bg1">
                    <a:lumMod val="60000"/>
                    <a:lumOff val="40000"/>
                  </a:schemeClr>
                </a:solidFill>
                <a:sym typeface="Symbol"/>
              </a:rPr>
              <a:t></a:t>
            </a:r>
            <a:r>
              <a:rPr lang="en-US" sz="1800" dirty="0">
                <a:solidFill>
                  <a:schemeClr val="bg1">
                    <a:lumMod val="60000"/>
                    <a:lumOff val="40000"/>
                  </a:schemeClr>
                </a:solidFill>
                <a:sym typeface="Symbol"/>
              </a:rPr>
              <a:t>t</a:t>
            </a:r>
            <a:endParaRPr lang="en-US" sz="1800" dirty="0" smtClean="0">
              <a:solidFill>
                <a:schemeClr val="bg1">
                  <a:lumMod val="60000"/>
                  <a:lumOff val="40000"/>
                </a:schemeClr>
              </a:solidFill>
            </a:endParaRPr>
          </a:p>
          <a:p>
            <a:pPr marL="285750" indent="-285750" algn="l">
              <a:buClr>
                <a:schemeClr val="bg1">
                  <a:lumMod val="60000"/>
                  <a:lumOff val="40000"/>
                </a:schemeClr>
              </a:buClr>
              <a:buFont typeface="Arial" pitchFamily="34" charset="0"/>
              <a:buChar char="•"/>
            </a:pPr>
            <a:r>
              <a:rPr lang="en-US" sz="1800" dirty="0" smtClean="0">
                <a:solidFill>
                  <a:schemeClr val="bg1">
                    <a:lumMod val="60000"/>
                    <a:lumOff val="40000"/>
                  </a:schemeClr>
                </a:solidFill>
              </a:rPr>
              <a:t>Requires high gradient NC cavities operating in a high-magnetic-field channel</a:t>
            </a:r>
          </a:p>
        </p:txBody>
      </p:sp>
      <p:sp>
        <p:nvSpPr>
          <p:cNvPr id="18" name="TextBox 17"/>
          <p:cNvSpPr txBox="1"/>
          <p:nvPr/>
        </p:nvSpPr>
        <p:spPr>
          <a:xfrm>
            <a:off x="1764383" y="1349456"/>
            <a:ext cx="6194761" cy="2308324"/>
          </a:xfrm>
          <a:prstGeom prst="rect">
            <a:avLst/>
          </a:prstGeom>
          <a:solidFill>
            <a:schemeClr val="tx1"/>
          </a:solidFill>
          <a:ln w="28575">
            <a:solidFill>
              <a:schemeClr val="bg1">
                <a:lumMod val="60000"/>
                <a:lumOff val="40000"/>
              </a:schemeClr>
            </a:solidFill>
          </a:ln>
        </p:spPr>
        <p:txBody>
          <a:bodyPr wrap="square" rtlCol="0">
            <a:spAutoFit/>
          </a:bodyPr>
          <a:lstStyle/>
          <a:p>
            <a:pPr algn="l"/>
            <a:r>
              <a:rPr lang="en-US" sz="1800" b="1" dirty="0" smtClean="0">
                <a:solidFill>
                  <a:schemeClr val="bg1">
                    <a:lumMod val="60000"/>
                    <a:lumOff val="40000"/>
                  </a:schemeClr>
                </a:solidFill>
              </a:rPr>
              <a:t>Cooling channel(s)</a:t>
            </a:r>
          </a:p>
          <a:p>
            <a:pPr marL="285750" indent="-285750" algn="l">
              <a:buClr>
                <a:schemeClr val="bg1">
                  <a:lumMod val="60000"/>
                  <a:lumOff val="40000"/>
                </a:schemeClr>
              </a:buClr>
              <a:buFont typeface="Arial" pitchFamily="34" charset="0"/>
              <a:buChar char="•"/>
            </a:pPr>
            <a:r>
              <a:rPr lang="en-US" sz="1800" kern="0" dirty="0">
                <a:solidFill>
                  <a:schemeClr val="bg1">
                    <a:lumMod val="60000"/>
                    <a:lumOff val="40000"/>
                  </a:schemeClr>
                </a:solidFill>
                <a:cs typeface="Arial" pitchFamily="34" charset="0"/>
              </a:rPr>
              <a:t>M</a:t>
            </a:r>
            <a:r>
              <a:rPr lang="en-US" sz="1800" kern="0" dirty="0" smtClean="0">
                <a:solidFill>
                  <a:schemeClr val="bg1">
                    <a:lumMod val="60000"/>
                    <a:lumOff val="40000"/>
                  </a:schemeClr>
                </a:solidFill>
                <a:cs typeface="Arial" pitchFamily="34" charset="0"/>
              </a:rPr>
              <a:t>ust reduce 6D </a:t>
            </a:r>
            <a:r>
              <a:rPr lang="en-US" sz="1800" kern="0" dirty="0">
                <a:solidFill>
                  <a:schemeClr val="bg1">
                    <a:lumMod val="60000"/>
                    <a:lumOff val="40000"/>
                  </a:schemeClr>
                </a:solidFill>
                <a:cs typeface="Arial" pitchFamily="34" charset="0"/>
              </a:rPr>
              <a:t>phase space by a factor of O(10</a:t>
            </a:r>
            <a:r>
              <a:rPr lang="en-US" sz="1800" kern="0" baseline="30000" dirty="0">
                <a:solidFill>
                  <a:schemeClr val="bg1">
                    <a:lumMod val="60000"/>
                    <a:lumOff val="40000"/>
                  </a:schemeClr>
                </a:solidFill>
                <a:cs typeface="Arial" pitchFamily="34" charset="0"/>
              </a:rPr>
              <a:t>6</a:t>
            </a:r>
            <a:r>
              <a:rPr lang="en-US" sz="1800" kern="0" dirty="0">
                <a:solidFill>
                  <a:schemeClr val="bg1">
                    <a:lumMod val="60000"/>
                    <a:lumOff val="40000"/>
                  </a:schemeClr>
                </a:solidFill>
                <a:cs typeface="Arial" pitchFamily="34" charset="0"/>
              </a:rPr>
              <a:t>) </a:t>
            </a:r>
            <a:endParaRPr lang="en-US" sz="1800" kern="0" dirty="0" smtClean="0">
              <a:solidFill>
                <a:schemeClr val="bg1">
                  <a:lumMod val="60000"/>
                  <a:lumOff val="40000"/>
                </a:schemeClr>
              </a:solidFill>
              <a:cs typeface="Arial" pitchFamily="34" charset="0"/>
            </a:endParaRPr>
          </a:p>
          <a:p>
            <a:pPr marL="285750" indent="-285750" algn="l">
              <a:buClr>
                <a:schemeClr val="bg1">
                  <a:lumMod val="60000"/>
                  <a:lumOff val="40000"/>
                </a:schemeClr>
              </a:buClr>
              <a:buFont typeface="Arial" pitchFamily="34" charset="0"/>
              <a:buChar char="•"/>
            </a:pPr>
            <a:r>
              <a:rPr lang="en-US" sz="1800" dirty="0" smtClean="0">
                <a:solidFill>
                  <a:schemeClr val="bg1">
                    <a:lumMod val="60000"/>
                    <a:lumOff val="40000"/>
                  </a:schemeClr>
                </a:solidFill>
              </a:rPr>
              <a:t>Requires superimposed RF and magnetic fields</a:t>
            </a:r>
          </a:p>
          <a:p>
            <a:pPr marL="285750" indent="-285750" algn="l">
              <a:buClr>
                <a:schemeClr val="bg1">
                  <a:lumMod val="60000"/>
                  <a:lumOff val="40000"/>
                </a:schemeClr>
              </a:buClr>
              <a:buFont typeface="Arial" pitchFamily="34" charset="0"/>
              <a:buChar char="•"/>
            </a:pPr>
            <a:r>
              <a:rPr lang="en-US" sz="1800" dirty="0" smtClean="0">
                <a:solidFill>
                  <a:schemeClr val="bg1">
                    <a:lumMod val="60000"/>
                    <a:lumOff val="40000"/>
                  </a:schemeClr>
                </a:solidFill>
              </a:rPr>
              <a:t>6-d cooling channels require novel configurations</a:t>
            </a:r>
          </a:p>
          <a:p>
            <a:pPr marL="285750" indent="-285750" algn="l">
              <a:buClr>
                <a:schemeClr val="bg1">
                  <a:lumMod val="60000"/>
                  <a:lumOff val="40000"/>
                </a:schemeClr>
              </a:buClr>
              <a:buFont typeface="Arial" pitchFamily="34" charset="0"/>
              <a:buChar char="•"/>
            </a:pPr>
            <a:r>
              <a:rPr lang="en-US" sz="1800" dirty="0" smtClean="0">
                <a:solidFill>
                  <a:schemeClr val="bg1">
                    <a:lumMod val="60000"/>
                    <a:lumOff val="40000"/>
                  </a:schemeClr>
                </a:solidFill>
              </a:rPr>
              <a:t>Final cooling requires very high </a:t>
            </a:r>
            <a:r>
              <a:rPr lang="en-US" sz="1800" dirty="0" err="1" smtClean="0">
                <a:solidFill>
                  <a:schemeClr val="bg1">
                    <a:lumMod val="60000"/>
                    <a:lumOff val="40000"/>
                  </a:schemeClr>
                </a:solidFill>
              </a:rPr>
              <a:t>solenoidal</a:t>
            </a:r>
            <a:r>
              <a:rPr lang="en-US" sz="1800" dirty="0" smtClean="0">
                <a:solidFill>
                  <a:schemeClr val="bg1">
                    <a:lumMod val="60000"/>
                    <a:lumOff val="40000"/>
                  </a:schemeClr>
                </a:solidFill>
              </a:rPr>
              <a:t> fields beyond present state-of-the-art</a:t>
            </a:r>
          </a:p>
          <a:p>
            <a:pPr marL="285750" indent="-285750" algn="l">
              <a:buClr>
                <a:schemeClr val="bg1">
                  <a:lumMod val="60000"/>
                  <a:lumOff val="40000"/>
                </a:schemeClr>
              </a:buClr>
              <a:buFont typeface="Arial" pitchFamily="34" charset="0"/>
              <a:buChar char="•"/>
            </a:pPr>
            <a:r>
              <a:rPr lang="en-US" sz="1800" dirty="0" smtClean="0">
                <a:solidFill>
                  <a:schemeClr val="bg1">
                    <a:lumMod val="60000"/>
                    <a:lumOff val="40000"/>
                  </a:schemeClr>
                </a:solidFill>
              </a:rPr>
              <a:t>Space-charge effects are important</a:t>
            </a:r>
            <a:endParaRPr lang="en-US" sz="1800" dirty="0">
              <a:solidFill>
                <a:schemeClr val="bg1">
                  <a:lumMod val="60000"/>
                  <a:lumOff val="40000"/>
                </a:schemeClr>
              </a:solidFill>
            </a:endParaRPr>
          </a:p>
        </p:txBody>
      </p:sp>
      <p:sp>
        <p:nvSpPr>
          <p:cNvPr id="13" name="Oval 12"/>
          <p:cNvSpPr/>
          <p:nvPr/>
        </p:nvSpPr>
        <p:spPr>
          <a:xfrm>
            <a:off x="2294600" y="4792116"/>
            <a:ext cx="1414515" cy="12995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a:stCxn id="13" idx="0"/>
          </p:cNvCxnSpPr>
          <p:nvPr/>
        </p:nvCxnSpPr>
        <p:spPr>
          <a:xfrm flipV="1">
            <a:off x="3001858" y="3534102"/>
            <a:ext cx="0" cy="12580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3388035" y="4420428"/>
            <a:ext cx="1995340" cy="12995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flipH="1" flipV="1">
            <a:off x="4384639" y="3657780"/>
            <a:ext cx="1066" cy="7626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itle 1"/>
          <p:cNvSpPr txBox="1">
            <a:spLocks/>
          </p:cNvSpPr>
          <p:nvPr/>
        </p:nvSpPr>
        <p:spPr bwMode="auto">
          <a:xfrm>
            <a:off x="685800" y="228600"/>
            <a:ext cx="8153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rgbClr val="FFFFFF"/>
                </a:solidFill>
                <a:latin typeface="+mj-lt"/>
                <a:ea typeface="+mj-ea"/>
                <a:cs typeface="+mj-cs"/>
              </a:defRPr>
            </a:lvl1pPr>
            <a:lvl2pPr algn="l" rtl="0" eaLnBrk="0" fontAlgn="base" hangingPunct="0">
              <a:spcBef>
                <a:spcPct val="0"/>
              </a:spcBef>
              <a:spcAft>
                <a:spcPct val="0"/>
              </a:spcAft>
              <a:defRPr sz="2800">
                <a:solidFill>
                  <a:srgbClr val="FFFFFF"/>
                </a:solidFill>
                <a:latin typeface="Arial" charset="0"/>
              </a:defRPr>
            </a:lvl2pPr>
            <a:lvl3pPr algn="l" rtl="0" eaLnBrk="0" fontAlgn="base" hangingPunct="0">
              <a:spcBef>
                <a:spcPct val="0"/>
              </a:spcBef>
              <a:spcAft>
                <a:spcPct val="0"/>
              </a:spcAft>
              <a:defRPr sz="2800">
                <a:solidFill>
                  <a:srgbClr val="FFFFFF"/>
                </a:solidFill>
                <a:latin typeface="Arial" charset="0"/>
              </a:defRPr>
            </a:lvl3pPr>
            <a:lvl4pPr algn="l" rtl="0" eaLnBrk="0" fontAlgn="base" hangingPunct="0">
              <a:spcBef>
                <a:spcPct val="0"/>
              </a:spcBef>
              <a:spcAft>
                <a:spcPct val="0"/>
              </a:spcAft>
              <a:defRPr sz="2800">
                <a:solidFill>
                  <a:srgbClr val="FFFFFF"/>
                </a:solidFill>
                <a:latin typeface="Arial" charset="0"/>
              </a:defRPr>
            </a:lvl4pPr>
            <a:lvl5pPr algn="l" rtl="0" eaLnBrk="0" fontAlgn="base" hangingPunct="0">
              <a:spcBef>
                <a:spcPct val="0"/>
              </a:spcBef>
              <a:spcAft>
                <a:spcPct val="0"/>
              </a:spcAft>
              <a:defRPr sz="2800">
                <a:solidFill>
                  <a:srgbClr val="FFFFFF"/>
                </a:solidFill>
                <a:latin typeface="Arial" charset="0"/>
              </a:defRPr>
            </a:lvl5pPr>
            <a:lvl6pPr marL="457200" algn="l" rtl="0" fontAlgn="base">
              <a:spcBef>
                <a:spcPct val="0"/>
              </a:spcBef>
              <a:spcAft>
                <a:spcPct val="0"/>
              </a:spcAft>
              <a:defRPr sz="2800">
                <a:solidFill>
                  <a:srgbClr val="FFFFFF"/>
                </a:solidFill>
                <a:latin typeface="Arial" charset="0"/>
              </a:defRPr>
            </a:lvl6pPr>
            <a:lvl7pPr marL="914400" algn="l" rtl="0" fontAlgn="base">
              <a:spcBef>
                <a:spcPct val="0"/>
              </a:spcBef>
              <a:spcAft>
                <a:spcPct val="0"/>
              </a:spcAft>
              <a:defRPr sz="2800">
                <a:solidFill>
                  <a:srgbClr val="FFFFFF"/>
                </a:solidFill>
                <a:latin typeface="Arial" charset="0"/>
              </a:defRPr>
            </a:lvl7pPr>
            <a:lvl8pPr marL="1371600" algn="l" rtl="0" fontAlgn="base">
              <a:spcBef>
                <a:spcPct val="0"/>
              </a:spcBef>
              <a:spcAft>
                <a:spcPct val="0"/>
              </a:spcAft>
              <a:defRPr sz="2800">
                <a:solidFill>
                  <a:srgbClr val="FFFFFF"/>
                </a:solidFill>
                <a:latin typeface="Arial" charset="0"/>
              </a:defRPr>
            </a:lvl8pPr>
            <a:lvl9pPr marL="1828800" algn="l" rtl="0" fontAlgn="base">
              <a:spcBef>
                <a:spcPct val="0"/>
              </a:spcBef>
              <a:spcAft>
                <a:spcPct val="0"/>
              </a:spcAft>
              <a:defRPr sz="2800">
                <a:solidFill>
                  <a:srgbClr val="FFFFFF"/>
                </a:solidFill>
                <a:latin typeface="Arial" charset="0"/>
              </a:defRPr>
            </a:lvl9pPr>
          </a:lstStyle>
          <a:p>
            <a:pPr eaLnBrk="1" hangingPunct="1"/>
            <a:r>
              <a:rPr lang="en-US" sz="3200" b="1" dirty="0" smtClean="0"/>
              <a:t>A Muon Collider Has Many Challenging Ingredients</a:t>
            </a:r>
          </a:p>
        </p:txBody>
      </p:sp>
      <p:sp>
        <p:nvSpPr>
          <p:cNvPr id="19" name="Slide Number Placeholder 3"/>
          <p:cNvSpPr txBox="1">
            <a:spLocks/>
          </p:cNvSpPr>
          <p:nvPr/>
        </p:nvSpPr>
        <p:spPr bwMode="auto">
          <a:xfrm>
            <a:off x="152400" y="6324600"/>
            <a:ext cx="533400" cy="361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l" rtl="0" fontAlgn="base">
              <a:spcBef>
                <a:spcPct val="0"/>
              </a:spcBef>
              <a:spcAft>
                <a:spcPct val="0"/>
              </a:spcAft>
              <a:buClrTx/>
              <a:buSzTx/>
              <a:buFontTx/>
              <a:buNone/>
              <a:defRPr sz="1200" kern="1200">
                <a:solidFill>
                  <a:srgbClr val="FFFFFF"/>
                </a:solidFill>
                <a:latin typeface="Arial" charset="0"/>
                <a:ea typeface="+mn-ea"/>
                <a:cs typeface="+mn-cs"/>
              </a:defRPr>
            </a:lvl1pPr>
            <a:lvl2pPr marL="457200" algn="r" rtl="0" fontAlgn="base">
              <a:spcBef>
                <a:spcPct val="20000"/>
              </a:spcBef>
              <a:spcAft>
                <a:spcPct val="0"/>
              </a:spcAft>
              <a:buClr>
                <a:srgbClr val="FFFF00"/>
              </a:buClr>
              <a:buSzPct val="80000"/>
              <a:buFont typeface="Wingdings" pitchFamily="2" charset="2"/>
              <a:defRPr sz="2400" kern="1200">
                <a:solidFill>
                  <a:schemeClr val="tx1"/>
                </a:solidFill>
                <a:latin typeface="Arial" pitchFamily="34" charset="0"/>
                <a:ea typeface="+mn-ea"/>
                <a:cs typeface="+mn-cs"/>
              </a:defRPr>
            </a:lvl2pPr>
            <a:lvl3pPr marL="914400" algn="r" rtl="0" fontAlgn="base">
              <a:spcBef>
                <a:spcPct val="20000"/>
              </a:spcBef>
              <a:spcAft>
                <a:spcPct val="0"/>
              </a:spcAft>
              <a:buClr>
                <a:srgbClr val="FFFF00"/>
              </a:buClr>
              <a:buSzPct val="80000"/>
              <a:buFont typeface="Wingdings" pitchFamily="2" charset="2"/>
              <a:defRPr sz="2400" kern="1200">
                <a:solidFill>
                  <a:schemeClr val="tx1"/>
                </a:solidFill>
                <a:latin typeface="Arial" pitchFamily="34" charset="0"/>
                <a:ea typeface="+mn-ea"/>
                <a:cs typeface="+mn-cs"/>
              </a:defRPr>
            </a:lvl3pPr>
            <a:lvl4pPr marL="1371600" algn="r" rtl="0" fontAlgn="base">
              <a:spcBef>
                <a:spcPct val="20000"/>
              </a:spcBef>
              <a:spcAft>
                <a:spcPct val="0"/>
              </a:spcAft>
              <a:buClr>
                <a:srgbClr val="FFFF00"/>
              </a:buClr>
              <a:buSzPct val="80000"/>
              <a:buFont typeface="Wingdings" pitchFamily="2" charset="2"/>
              <a:defRPr sz="2400" kern="1200">
                <a:solidFill>
                  <a:schemeClr val="tx1"/>
                </a:solidFill>
                <a:latin typeface="Arial" pitchFamily="34" charset="0"/>
                <a:ea typeface="+mn-ea"/>
                <a:cs typeface="+mn-cs"/>
              </a:defRPr>
            </a:lvl4pPr>
            <a:lvl5pPr marL="1828800" algn="r" rtl="0" fontAlgn="base">
              <a:spcBef>
                <a:spcPct val="20000"/>
              </a:spcBef>
              <a:spcAft>
                <a:spcPct val="0"/>
              </a:spcAft>
              <a:buClr>
                <a:srgbClr val="FFFF00"/>
              </a:buClr>
              <a:buSzPct val="80000"/>
              <a:buFont typeface="Wingdings" pitchFamily="2" charset="2"/>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a:lstStyle>
          <a:p>
            <a:pPr>
              <a:defRPr/>
            </a:pPr>
            <a:fld id="{EEB64668-9DC1-4FB1-8BD5-90EFBCB61419}" type="slidenum">
              <a:rPr lang="en-US" smtClean="0"/>
              <a:pPr>
                <a:defRPr/>
              </a:pPr>
              <a:t>40</a:t>
            </a:fld>
            <a:endParaRPr lang="en-US"/>
          </a:p>
        </p:txBody>
      </p:sp>
    </p:spTree>
    <p:extLst>
      <p:ext uri="{BB962C8B-B14F-4D97-AF65-F5344CB8AC3E}">
        <p14:creationId xmlns:p14="http://schemas.microsoft.com/office/powerpoint/2010/main" val="75281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13"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62000" y="6324600"/>
            <a:ext cx="5486400" cy="361950"/>
          </a:xfrm>
        </p:spPr>
        <p:txBody>
          <a:bodyPr rtlCol="0"/>
          <a:lstStyle/>
          <a:p>
            <a:pPr fontAlgn="auto">
              <a:spcBef>
                <a:spcPts val="0"/>
              </a:spcBef>
              <a:spcAft>
                <a:spcPts val="0"/>
              </a:spcAft>
              <a:defRPr/>
            </a:pPr>
            <a:r>
              <a:rPr lang="en-US" dirty="0" smtClean="0">
                <a:latin typeface="+mn-lt"/>
              </a:rPr>
              <a:t>S. Henderson, AAC 2012, June 11, 2012</a:t>
            </a:r>
            <a:endParaRPr lang="en-US" dirty="0">
              <a:latin typeface="+mn-lt"/>
            </a:endParaRPr>
          </a:p>
        </p:txBody>
      </p:sp>
      <p:sp>
        <p:nvSpPr>
          <p:cNvPr id="6" name="Slide Number Placeholder 5"/>
          <p:cNvSpPr>
            <a:spLocks noGrp="1"/>
          </p:cNvSpPr>
          <p:nvPr>
            <p:ph type="sldNum" sz="quarter" idx="4294967295"/>
          </p:nvPr>
        </p:nvSpPr>
        <p:spPr>
          <a:xfrm>
            <a:off x="8077200" y="6416675"/>
            <a:ext cx="609600" cy="365125"/>
          </a:xfrm>
          <a:prstGeom prst="rect">
            <a:avLst/>
          </a:prstGeom>
        </p:spPr>
        <p:txBody>
          <a:bodyPr/>
          <a:lstStyle/>
          <a:p>
            <a:pPr>
              <a:defRPr/>
            </a:pPr>
            <a:fld id="{70AB0F1F-CDA5-432B-AE28-B2C45B61F390}" type="slidenum">
              <a:rPr lang="en-US" smtClean="0"/>
              <a:pPr>
                <a:defRPr/>
              </a:pPr>
              <a:t>41</a:t>
            </a:fld>
            <a:endParaRPr lang="en-US" dirty="0"/>
          </a:p>
        </p:txBody>
      </p:sp>
      <p:pic>
        <p:nvPicPr>
          <p:cNvPr id="12294" name="Picture 2" descr="C:\Documents and Settings\sgeer-admin\My Documents\Papers\Review Articles\AnnRevNuclPartScience-2009\Figures\Fig1.JPG"/>
          <p:cNvPicPr>
            <a:picLocks noChangeAspect="1" noChangeArrowheads="1"/>
          </p:cNvPicPr>
          <p:nvPr/>
        </p:nvPicPr>
        <p:blipFill>
          <a:blip r:embed="rId2"/>
          <a:srcRect t="57533"/>
          <a:stretch>
            <a:fillRect/>
          </a:stretch>
        </p:blipFill>
        <p:spPr bwMode="auto">
          <a:xfrm>
            <a:off x="761999" y="3786395"/>
            <a:ext cx="7447095" cy="2389277"/>
          </a:xfrm>
          <a:prstGeom prst="rect">
            <a:avLst/>
          </a:prstGeom>
          <a:noFill/>
          <a:ln w="9525">
            <a:noFill/>
            <a:miter lim="800000"/>
            <a:headEnd/>
            <a:tailEnd/>
          </a:ln>
        </p:spPr>
      </p:pic>
      <p:sp>
        <p:nvSpPr>
          <p:cNvPr id="9" name="TextBox 8"/>
          <p:cNvSpPr txBox="1"/>
          <p:nvPr/>
        </p:nvSpPr>
        <p:spPr>
          <a:xfrm>
            <a:off x="4254184" y="1362629"/>
            <a:ext cx="4454554" cy="2142125"/>
          </a:xfrm>
          <a:prstGeom prst="rect">
            <a:avLst/>
          </a:prstGeom>
          <a:solidFill>
            <a:schemeClr val="tx1"/>
          </a:solidFill>
          <a:ln w="28575">
            <a:solidFill>
              <a:schemeClr val="bg1">
                <a:lumMod val="60000"/>
                <a:lumOff val="40000"/>
              </a:schemeClr>
            </a:solidFill>
          </a:ln>
        </p:spPr>
        <p:txBody>
          <a:bodyPr wrap="square" rtlCol="0">
            <a:spAutoFit/>
          </a:bodyPr>
          <a:lstStyle/>
          <a:p>
            <a:pPr algn="l"/>
            <a:r>
              <a:rPr lang="en-US" sz="1800" b="1" dirty="0" smtClean="0">
                <a:solidFill>
                  <a:schemeClr val="bg1">
                    <a:lumMod val="60000"/>
                    <a:lumOff val="40000"/>
                  </a:schemeClr>
                </a:solidFill>
              </a:rPr>
              <a:t>Acceleration</a:t>
            </a:r>
          </a:p>
          <a:p>
            <a:pPr marL="285750" indent="-285750" algn="l">
              <a:buClr>
                <a:schemeClr val="bg1">
                  <a:lumMod val="60000"/>
                  <a:lumOff val="40000"/>
                </a:schemeClr>
              </a:buClr>
              <a:buFont typeface="Arial" pitchFamily="34" charset="0"/>
              <a:buChar char="•"/>
            </a:pPr>
            <a:r>
              <a:rPr lang="en-US" sz="1800" dirty="0" smtClean="0">
                <a:solidFill>
                  <a:schemeClr val="bg1">
                    <a:lumMod val="60000"/>
                    <a:lumOff val="40000"/>
                  </a:schemeClr>
                </a:solidFill>
              </a:rPr>
              <a:t>Multiple acceleration stages required (using recirculating </a:t>
            </a:r>
            <a:r>
              <a:rPr lang="en-US" sz="1800" dirty="0" err="1" smtClean="0">
                <a:solidFill>
                  <a:schemeClr val="bg1">
                    <a:lumMod val="60000"/>
                    <a:lumOff val="40000"/>
                  </a:schemeClr>
                </a:solidFill>
              </a:rPr>
              <a:t>linacs</a:t>
            </a:r>
            <a:r>
              <a:rPr lang="en-US" sz="1800" dirty="0" smtClean="0">
                <a:solidFill>
                  <a:schemeClr val="bg1">
                    <a:lumMod val="60000"/>
                    <a:lumOff val="40000"/>
                  </a:schemeClr>
                </a:solidFill>
              </a:rPr>
              <a:t>, rapid cycling synchrotrons)</a:t>
            </a:r>
          </a:p>
          <a:p>
            <a:pPr marL="285750" indent="-285750" algn="l">
              <a:buClr>
                <a:schemeClr val="bg1">
                  <a:lumMod val="60000"/>
                  <a:lumOff val="40000"/>
                </a:schemeClr>
              </a:buClr>
              <a:buFont typeface="Arial" pitchFamily="34" charset="0"/>
              <a:buChar char="•"/>
            </a:pPr>
            <a:r>
              <a:rPr lang="en-US" sz="1800" dirty="0" smtClean="0">
                <a:solidFill>
                  <a:schemeClr val="bg1">
                    <a:lumMod val="60000"/>
                    <a:lumOff val="40000"/>
                  </a:schemeClr>
                </a:solidFill>
              </a:rPr>
              <a:t>Design is challenged by large longitudinal </a:t>
            </a:r>
            <a:r>
              <a:rPr lang="en-US" sz="1800" dirty="0" err="1" smtClean="0">
                <a:solidFill>
                  <a:schemeClr val="bg1">
                    <a:lumMod val="60000"/>
                    <a:lumOff val="40000"/>
                  </a:schemeClr>
                </a:solidFill>
              </a:rPr>
              <a:t>emittance</a:t>
            </a:r>
            <a:r>
              <a:rPr lang="en-US" sz="1800" dirty="0" smtClean="0">
                <a:solidFill>
                  <a:schemeClr val="bg1">
                    <a:lumMod val="60000"/>
                    <a:lumOff val="40000"/>
                  </a:schemeClr>
                </a:solidFill>
              </a:rPr>
              <a:t>, co-acceleration of </a:t>
            </a:r>
            <a:r>
              <a:rPr lang="en-US" sz="1800" dirty="0" smtClean="0">
                <a:solidFill>
                  <a:schemeClr val="bg1">
                    <a:lumMod val="60000"/>
                    <a:lumOff val="40000"/>
                  </a:schemeClr>
                </a:solidFill>
                <a:sym typeface="Symbol"/>
              </a:rPr>
              <a:t>+, -</a:t>
            </a:r>
            <a:r>
              <a:rPr lang="en-US" sz="1800" dirty="0" smtClean="0">
                <a:solidFill>
                  <a:schemeClr val="bg1">
                    <a:lumMod val="60000"/>
                    <a:lumOff val="40000"/>
                  </a:schemeClr>
                </a:solidFill>
              </a:rPr>
              <a:t>, need for good transmission</a:t>
            </a:r>
          </a:p>
        </p:txBody>
      </p:sp>
      <p:sp>
        <p:nvSpPr>
          <p:cNvPr id="14" name="Oval 13"/>
          <p:cNvSpPr/>
          <p:nvPr/>
        </p:nvSpPr>
        <p:spPr>
          <a:xfrm>
            <a:off x="5487312" y="4446186"/>
            <a:ext cx="1995340" cy="12995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V="1">
            <a:off x="6523597" y="3504754"/>
            <a:ext cx="0" cy="91596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685800" y="228600"/>
            <a:ext cx="8153400" cy="762000"/>
          </a:xfrm>
        </p:spPr>
        <p:txBody>
          <a:bodyPr/>
          <a:lstStyle/>
          <a:p>
            <a:pPr eaLnBrk="1" hangingPunct="1"/>
            <a:r>
              <a:rPr lang="en-US" sz="3200" b="1" dirty="0" smtClean="0"/>
              <a:t>A Muon Collider Has Many </a:t>
            </a:r>
            <a:r>
              <a:rPr lang="en-US" sz="3200" b="1" dirty="0"/>
              <a:t>C</a:t>
            </a:r>
            <a:r>
              <a:rPr lang="en-US" sz="3200" b="1" dirty="0" smtClean="0"/>
              <a:t>hallenging </a:t>
            </a:r>
            <a:r>
              <a:rPr lang="en-US" sz="3200" b="1" dirty="0"/>
              <a:t>I</a:t>
            </a:r>
            <a:r>
              <a:rPr lang="en-US" sz="3200" b="1" dirty="0" smtClean="0"/>
              <a:t>ngredients</a:t>
            </a:r>
          </a:p>
        </p:txBody>
      </p:sp>
      <p:sp>
        <p:nvSpPr>
          <p:cNvPr id="12" name="Slide Number Placeholder 3"/>
          <p:cNvSpPr txBox="1">
            <a:spLocks/>
          </p:cNvSpPr>
          <p:nvPr/>
        </p:nvSpPr>
        <p:spPr bwMode="auto">
          <a:xfrm>
            <a:off x="152400" y="6324600"/>
            <a:ext cx="533400" cy="361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l" rtl="0" fontAlgn="base">
              <a:spcBef>
                <a:spcPct val="0"/>
              </a:spcBef>
              <a:spcAft>
                <a:spcPct val="0"/>
              </a:spcAft>
              <a:buClrTx/>
              <a:buSzTx/>
              <a:buFontTx/>
              <a:buNone/>
              <a:defRPr sz="1200" kern="1200">
                <a:solidFill>
                  <a:srgbClr val="FFFFFF"/>
                </a:solidFill>
                <a:latin typeface="Arial" charset="0"/>
                <a:ea typeface="+mn-ea"/>
                <a:cs typeface="+mn-cs"/>
              </a:defRPr>
            </a:lvl1pPr>
            <a:lvl2pPr marL="457200" algn="r" rtl="0" fontAlgn="base">
              <a:spcBef>
                <a:spcPct val="20000"/>
              </a:spcBef>
              <a:spcAft>
                <a:spcPct val="0"/>
              </a:spcAft>
              <a:buClr>
                <a:srgbClr val="FFFF00"/>
              </a:buClr>
              <a:buSzPct val="80000"/>
              <a:buFont typeface="Wingdings" pitchFamily="2" charset="2"/>
              <a:defRPr sz="2400" kern="1200">
                <a:solidFill>
                  <a:schemeClr val="tx1"/>
                </a:solidFill>
                <a:latin typeface="Arial" pitchFamily="34" charset="0"/>
                <a:ea typeface="+mn-ea"/>
                <a:cs typeface="+mn-cs"/>
              </a:defRPr>
            </a:lvl2pPr>
            <a:lvl3pPr marL="914400" algn="r" rtl="0" fontAlgn="base">
              <a:spcBef>
                <a:spcPct val="20000"/>
              </a:spcBef>
              <a:spcAft>
                <a:spcPct val="0"/>
              </a:spcAft>
              <a:buClr>
                <a:srgbClr val="FFFF00"/>
              </a:buClr>
              <a:buSzPct val="80000"/>
              <a:buFont typeface="Wingdings" pitchFamily="2" charset="2"/>
              <a:defRPr sz="2400" kern="1200">
                <a:solidFill>
                  <a:schemeClr val="tx1"/>
                </a:solidFill>
                <a:latin typeface="Arial" pitchFamily="34" charset="0"/>
                <a:ea typeface="+mn-ea"/>
                <a:cs typeface="+mn-cs"/>
              </a:defRPr>
            </a:lvl3pPr>
            <a:lvl4pPr marL="1371600" algn="r" rtl="0" fontAlgn="base">
              <a:spcBef>
                <a:spcPct val="20000"/>
              </a:spcBef>
              <a:spcAft>
                <a:spcPct val="0"/>
              </a:spcAft>
              <a:buClr>
                <a:srgbClr val="FFFF00"/>
              </a:buClr>
              <a:buSzPct val="80000"/>
              <a:buFont typeface="Wingdings" pitchFamily="2" charset="2"/>
              <a:defRPr sz="2400" kern="1200">
                <a:solidFill>
                  <a:schemeClr val="tx1"/>
                </a:solidFill>
                <a:latin typeface="Arial" pitchFamily="34" charset="0"/>
                <a:ea typeface="+mn-ea"/>
                <a:cs typeface="+mn-cs"/>
              </a:defRPr>
            </a:lvl4pPr>
            <a:lvl5pPr marL="1828800" algn="r" rtl="0" fontAlgn="base">
              <a:spcBef>
                <a:spcPct val="20000"/>
              </a:spcBef>
              <a:spcAft>
                <a:spcPct val="0"/>
              </a:spcAft>
              <a:buClr>
                <a:srgbClr val="FFFF00"/>
              </a:buClr>
              <a:buSzPct val="80000"/>
              <a:buFont typeface="Wingdings" pitchFamily="2" charset="2"/>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a:lstStyle>
          <a:p>
            <a:pPr>
              <a:defRPr/>
            </a:pPr>
            <a:fld id="{EEB64668-9DC1-4FB1-8BD5-90EFBCB61419}" type="slidenum">
              <a:rPr lang="en-US" smtClean="0"/>
              <a:pPr>
                <a:defRPr/>
              </a:pPr>
              <a:t>41</a:t>
            </a:fld>
            <a:endParaRPr lang="en-US"/>
          </a:p>
        </p:txBody>
      </p:sp>
    </p:spTree>
    <p:extLst>
      <p:ext uri="{BB962C8B-B14F-4D97-AF65-F5344CB8AC3E}">
        <p14:creationId xmlns:p14="http://schemas.microsoft.com/office/powerpoint/2010/main" val="38149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45774" y="1066800"/>
            <a:ext cx="8865703" cy="2626924"/>
          </a:xfrm>
          <a:prstGeom prst="rect">
            <a:avLst/>
          </a:prstGeom>
          <a:solidFill>
            <a:schemeClr val="tx1"/>
          </a:solidFill>
          <a:ln w="28575">
            <a:solidFill>
              <a:schemeClr val="bg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dirty="0">
              <a:solidFill>
                <a:schemeClr val="bg1">
                  <a:lumMod val="60000"/>
                  <a:lumOff val="40000"/>
                </a:schemeClr>
              </a:solidFill>
            </a:endParaRPr>
          </a:p>
        </p:txBody>
      </p:sp>
      <p:sp>
        <p:nvSpPr>
          <p:cNvPr id="5" name="Footer Placeholder 4"/>
          <p:cNvSpPr>
            <a:spLocks noGrp="1"/>
          </p:cNvSpPr>
          <p:nvPr>
            <p:ph type="ftr" sz="quarter" idx="11"/>
          </p:nvPr>
        </p:nvSpPr>
        <p:spPr>
          <a:xfrm>
            <a:off x="762000" y="6324600"/>
            <a:ext cx="5715000" cy="361950"/>
          </a:xfrm>
        </p:spPr>
        <p:txBody>
          <a:bodyPr rtlCol="0"/>
          <a:lstStyle/>
          <a:p>
            <a:pPr fontAlgn="auto">
              <a:spcBef>
                <a:spcPts val="0"/>
              </a:spcBef>
              <a:spcAft>
                <a:spcPts val="0"/>
              </a:spcAft>
              <a:defRPr/>
            </a:pPr>
            <a:r>
              <a:rPr lang="en-US" dirty="0" smtClean="0">
                <a:latin typeface="+mn-lt"/>
              </a:rPr>
              <a:t>S. Henderson, AAC 2012, June 11, 2012</a:t>
            </a:r>
            <a:endParaRPr lang="en-US" dirty="0">
              <a:latin typeface="+mn-lt"/>
            </a:endParaRPr>
          </a:p>
        </p:txBody>
      </p:sp>
      <p:sp>
        <p:nvSpPr>
          <p:cNvPr id="6" name="Slide Number Placeholder 5"/>
          <p:cNvSpPr>
            <a:spLocks noGrp="1"/>
          </p:cNvSpPr>
          <p:nvPr>
            <p:ph type="sldNum" sz="quarter" idx="4294967295"/>
          </p:nvPr>
        </p:nvSpPr>
        <p:spPr>
          <a:xfrm>
            <a:off x="8077200" y="6416675"/>
            <a:ext cx="609600" cy="365125"/>
          </a:xfrm>
          <a:prstGeom prst="rect">
            <a:avLst/>
          </a:prstGeom>
        </p:spPr>
        <p:txBody>
          <a:bodyPr/>
          <a:lstStyle/>
          <a:p>
            <a:pPr>
              <a:defRPr/>
            </a:pPr>
            <a:fld id="{70AB0F1F-CDA5-432B-AE28-B2C45B61F390}" type="slidenum">
              <a:rPr lang="en-US" smtClean="0"/>
              <a:pPr>
                <a:defRPr/>
              </a:pPr>
              <a:t>42</a:t>
            </a:fld>
            <a:endParaRPr lang="en-US" dirty="0"/>
          </a:p>
        </p:txBody>
      </p:sp>
      <p:pic>
        <p:nvPicPr>
          <p:cNvPr id="12294" name="Picture 2" descr="C:\Documents and Settings\sgeer-admin\My Documents\Papers\Review Articles\AnnRevNuclPartScience-2009\Figures\Fig1.JPG"/>
          <p:cNvPicPr>
            <a:picLocks noChangeAspect="1" noChangeArrowheads="1"/>
          </p:cNvPicPr>
          <p:nvPr/>
        </p:nvPicPr>
        <p:blipFill>
          <a:blip r:embed="rId2"/>
          <a:srcRect t="57533"/>
          <a:stretch>
            <a:fillRect/>
          </a:stretch>
        </p:blipFill>
        <p:spPr bwMode="auto">
          <a:xfrm>
            <a:off x="761999" y="3786395"/>
            <a:ext cx="7447095" cy="2389277"/>
          </a:xfrm>
          <a:prstGeom prst="rect">
            <a:avLst/>
          </a:prstGeom>
          <a:noFill/>
          <a:ln w="9525">
            <a:noFill/>
            <a:miter lim="800000"/>
            <a:headEnd/>
            <a:tailEnd/>
          </a:ln>
        </p:spPr>
      </p:pic>
      <p:sp>
        <p:nvSpPr>
          <p:cNvPr id="20" name="TextBox 19"/>
          <p:cNvSpPr txBox="1"/>
          <p:nvPr/>
        </p:nvSpPr>
        <p:spPr>
          <a:xfrm>
            <a:off x="349431" y="1118316"/>
            <a:ext cx="4658455" cy="2640723"/>
          </a:xfrm>
          <a:prstGeom prst="rect">
            <a:avLst/>
          </a:prstGeom>
          <a:noFill/>
        </p:spPr>
        <p:txBody>
          <a:bodyPr wrap="square" rtlCol="0">
            <a:spAutoFit/>
          </a:bodyPr>
          <a:lstStyle/>
          <a:p>
            <a:pPr algn="l"/>
            <a:r>
              <a:rPr lang="en-US" sz="1800" b="1" dirty="0" smtClean="0">
                <a:solidFill>
                  <a:schemeClr val="bg1">
                    <a:lumMod val="60000"/>
                    <a:lumOff val="40000"/>
                  </a:schemeClr>
                </a:solidFill>
              </a:rPr>
              <a:t>Muon Collider Ring</a:t>
            </a:r>
          </a:p>
          <a:p>
            <a:pPr marL="285750" indent="-285750" algn="l">
              <a:buClr>
                <a:schemeClr val="bg1">
                  <a:lumMod val="60000"/>
                  <a:lumOff val="40000"/>
                </a:schemeClr>
              </a:buClr>
              <a:buFont typeface="Arial" pitchFamily="34" charset="0"/>
              <a:buChar char="•"/>
            </a:pPr>
            <a:r>
              <a:rPr lang="en-US" sz="1800" dirty="0" smtClean="0">
                <a:solidFill>
                  <a:schemeClr val="bg1">
                    <a:lumMod val="60000"/>
                    <a:lumOff val="40000"/>
                  </a:schemeClr>
                </a:solidFill>
              </a:rPr>
              <a:t>Must bring ~10MW </a:t>
            </a:r>
            <a:r>
              <a:rPr lang="en-US" sz="1800" dirty="0" err="1" smtClean="0">
                <a:solidFill>
                  <a:schemeClr val="bg1">
                    <a:lumMod val="60000"/>
                    <a:lumOff val="40000"/>
                  </a:schemeClr>
                </a:solidFill>
              </a:rPr>
              <a:t>muon</a:t>
            </a:r>
            <a:r>
              <a:rPr lang="en-US" sz="1800" dirty="0" smtClean="0">
                <a:solidFill>
                  <a:schemeClr val="bg1">
                    <a:lumMod val="60000"/>
                    <a:lumOff val="40000"/>
                  </a:schemeClr>
                </a:solidFill>
              </a:rPr>
              <a:t> power into collision</a:t>
            </a:r>
          </a:p>
          <a:p>
            <a:pPr marL="285750" indent="-285750" algn="l">
              <a:buClr>
                <a:schemeClr val="bg1">
                  <a:lumMod val="60000"/>
                  <a:lumOff val="40000"/>
                </a:schemeClr>
              </a:buClr>
              <a:buFont typeface="Arial" pitchFamily="34" charset="0"/>
              <a:buChar char="•"/>
            </a:pPr>
            <a:r>
              <a:rPr lang="en-US" sz="1800" dirty="0" smtClean="0">
                <a:solidFill>
                  <a:schemeClr val="bg1">
                    <a:lumMod val="60000"/>
                    <a:lumOff val="40000"/>
                  </a:schemeClr>
                </a:solidFill>
              </a:rPr>
              <a:t>Designed to operate at beam-beam limit</a:t>
            </a:r>
          </a:p>
          <a:p>
            <a:pPr marL="285750" indent="-285750" algn="l">
              <a:buClr>
                <a:schemeClr val="bg1">
                  <a:lumMod val="60000"/>
                  <a:lumOff val="40000"/>
                </a:schemeClr>
              </a:buClr>
              <a:buFont typeface="Arial" pitchFamily="34" charset="0"/>
              <a:buChar char="•"/>
            </a:pPr>
            <a:r>
              <a:rPr lang="en-US" sz="1800" dirty="0" smtClean="0">
                <a:solidFill>
                  <a:schemeClr val="bg1">
                    <a:lumMod val="60000"/>
                    <a:lumOff val="40000"/>
                  </a:schemeClr>
                </a:solidFill>
              </a:rPr>
              <a:t>Challenging lattice</a:t>
            </a:r>
          </a:p>
          <a:p>
            <a:pPr marL="742950" lvl="1" indent="-285750" algn="l">
              <a:buClr>
                <a:schemeClr val="bg1">
                  <a:lumMod val="60000"/>
                  <a:lumOff val="40000"/>
                </a:schemeClr>
              </a:buClr>
              <a:buFont typeface="Arial" pitchFamily="34" charset="0"/>
              <a:buChar char="•"/>
            </a:pPr>
            <a:r>
              <a:rPr lang="en-US" sz="1800" dirty="0" smtClean="0">
                <a:solidFill>
                  <a:schemeClr val="bg1">
                    <a:lumMod val="60000"/>
                    <a:lumOff val="40000"/>
                  </a:schemeClr>
                </a:solidFill>
              </a:rPr>
              <a:t>Large momentum acceptance </a:t>
            </a:r>
          </a:p>
          <a:p>
            <a:pPr marL="742950" lvl="1" indent="-285750" algn="l">
              <a:buClr>
                <a:schemeClr val="bg1">
                  <a:lumMod val="60000"/>
                  <a:lumOff val="40000"/>
                </a:schemeClr>
              </a:buClr>
              <a:buFont typeface="Arial" pitchFamily="34" charset="0"/>
              <a:buChar char="•"/>
            </a:pPr>
            <a:r>
              <a:rPr lang="en-US" sz="1800" dirty="0" smtClean="0">
                <a:solidFill>
                  <a:schemeClr val="bg1">
                    <a:lumMod val="60000"/>
                    <a:lumOff val="40000"/>
                  </a:schemeClr>
                </a:solidFill>
              </a:rPr>
              <a:t>Small </a:t>
            </a:r>
            <a:r>
              <a:rPr lang="en-US" sz="1800" dirty="0" smtClean="0">
                <a:solidFill>
                  <a:schemeClr val="bg1">
                    <a:lumMod val="60000"/>
                    <a:lumOff val="40000"/>
                  </a:schemeClr>
                </a:solidFill>
                <a:sym typeface="Symbol"/>
              </a:rPr>
              <a:t>* and </a:t>
            </a:r>
            <a:r>
              <a:rPr lang="en-US" sz="1800" i="1" baseline="-25000" dirty="0" smtClean="0">
                <a:solidFill>
                  <a:schemeClr val="bg1">
                    <a:lumMod val="60000"/>
                    <a:lumOff val="40000"/>
                  </a:schemeClr>
                </a:solidFill>
                <a:sym typeface="Symbol"/>
              </a:rPr>
              <a:t>l </a:t>
            </a:r>
            <a:endParaRPr lang="en-US" sz="1800" dirty="0" smtClean="0">
              <a:solidFill>
                <a:schemeClr val="bg1">
                  <a:lumMod val="60000"/>
                  <a:lumOff val="40000"/>
                </a:schemeClr>
              </a:solidFill>
            </a:endParaRPr>
          </a:p>
          <a:p>
            <a:pPr marL="742950" lvl="1" indent="-285750" algn="l">
              <a:buClr>
                <a:schemeClr val="bg1">
                  <a:lumMod val="60000"/>
                  <a:lumOff val="40000"/>
                </a:schemeClr>
              </a:buClr>
              <a:buFont typeface="Arial" pitchFamily="34" charset="0"/>
              <a:buChar char="•"/>
            </a:pPr>
            <a:r>
              <a:rPr lang="en-US" sz="1800" dirty="0" smtClean="0">
                <a:solidFill>
                  <a:schemeClr val="bg1">
                    <a:lumMod val="60000"/>
                    <a:lumOff val="40000"/>
                  </a:schemeClr>
                </a:solidFill>
              </a:rPr>
              <a:t>Low </a:t>
            </a:r>
            <a:r>
              <a:rPr lang="en-US" sz="1800" dirty="0" smtClean="0">
                <a:solidFill>
                  <a:schemeClr val="bg1">
                    <a:lumMod val="60000"/>
                    <a:lumOff val="40000"/>
                  </a:schemeClr>
                </a:solidFill>
                <a:sym typeface="Symbol"/>
              </a:rPr>
              <a:t></a:t>
            </a:r>
            <a:r>
              <a:rPr lang="en-US" sz="1800" baseline="-25000" dirty="0" smtClean="0">
                <a:solidFill>
                  <a:schemeClr val="bg1">
                    <a:lumMod val="60000"/>
                    <a:lumOff val="40000"/>
                  </a:schemeClr>
                </a:solidFill>
                <a:sym typeface="Symbol"/>
              </a:rPr>
              <a:t>c</a:t>
            </a:r>
            <a:r>
              <a:rPr lang="en-US" sz="1800" dirty="0" smtClean="0">
                <a:solidFill>
                  <a:schemeClr val="bg1">
                    <a:lumMod val="60000"/>
                    <a:lumOff val="40000"/>
                  </a:schemeClr>
                </a:solidFill>
              </a:rPr>
              <a:t> and large chromatic effects</a:t>
            </a:r>
          </a:p>
        </p:txBody>
      </p:sp>
      <p:sp>
        <p:nvSpPr>
          <p:cNvPr id="3" name="TextBox 2"/>
          <p:cNvSpPr txBox="1"/>
          <p:nvPr/>
        </p:nvSpPr>
        <p:spPr>
          <a:xfrm>
            <a:off x="4914508" y="1373891"/>
            <a:ext cx="4096969" cy="2197525"/>
          </a:xfrm>
          <a:prstGeom prst="rect">
            <a:avLst/>
          </a:prstGeom>
          <a:noFill/>
          <a:ln>
            <a:noFill/>
          </a:ln>
        </p:spPr>
        <p:txBody>
          <a:bodyPr wrap="square" rtlCol="0">
            <a:spAutoFit/>
          </a:bodyPr>
          <a:lstStyle/>
          <a:p>
            <a:pPr marL="285750" indent="-285750" algn="l">
              <a:buClr>
                <a:schemeClr val="bg1">
                  <a:lumMod val="60000"/>
                  <a:lumOff val="40000"/>
                </a:schemeClr>
              </a:buClr>
              <a:buFont typeface="Arial" pitchFamily="34" charset="0"/>
              <a:buChar char="•"/>
            </a:pPr>
            <a:r>
              <a:rPr lang="en-US" sz="1800" dirty="0" smtClean="0">
                <a:solidFill>
                  <a:schemeClr val="bg1">
                    <a:lumMod val="60000"/>
                    <a:lumOff val="40000"/>
                  </a:schemeClr>
                </a:solidFill>
              </a:rPr>
              <a:t>Substantial </a:t>
            </a:r>
            <a:r>
              <a:rPr lang="en-US" sz="1800" dirty="0">
                <a:solidFill>
                  <a:schemeClr val="bg1">
                    <a:lumMod val="60000"/>
                    <a:lumOff val="40000"/>
                  </a:schemeClr>
                </a:solidFill>
              </a:rPr>
              <a:t>decay electron flux</a:t>
            </a:r>
          </a:p>
          <a:p>
            <a:pPr marL="742950" lvl="1" indent="-285750" algn="l">
              <a:buClr>
                <a:schemeClr val="bg1">
                  <a:lumMod val="60000"/>
                  <a:lumOff val="40000"/>
                </a:schemeClr>
              </a:buClr>
              <a:buFont typeface="Arial" pitchFamily="34" charset="0"/>
              <a:buChar char="•"/>
            </a:pPr>
            <a:r>
              <a:rPr lang="en-US" sz="1800" dirty="0">
                <a:solidFill>
                  <a:schemeClr val="bg1">
                    <a:lumMod val="60000"/>
                    <a:lumOff val="40000"/>
                  </a:schemeClr>
                </a:solidFill>
              </a:rPr>
              <a:t>Detector backgrounds and Machine-Detector Interface</a:t>
            </a:r>
          </a:p>
          <a:p>
            <a:pPr marL="742950" lvl="1" indent="-285750" algn="l">
              <a:buClr>
                <a:schemeClr val="bg1">
                  <a:lumMod val="60000"/>
                  <a:lumOff val="40000"/>
                </a:schemeClr>
              </a:buClr>
              <a:buFont typeface="Arial" pitchFamily="34" charset="0"/>
              <a:buChar char="•"/>
            </a:pPr>
            <a:r>
              <a:rPr lang="en-US" sz="1800" dirty="0">
                <a:solidFill>
                  <a:schemeClr val="bg1">
                    <a:lumMod val="60000"/>
                    <a:lumOff val="40000"/>
                  </a:schemeClr>
                </a:solidFill>
              </a:rPr>
              <a:t>Decay heat-load (~2MW electron load)</a:t>
            </a:r>
          </a:p>
          <a:p>
            <a:pPr marL="285750" indent="-285750" algn="l">
              <a:buClr>
                <a:schemeClr val="bg1">
                  <a:lumMod val="60000"/>
                  <a:lumOff val="40000"/>
                </a:schemeClr>
              </a:buClr>
              <a:buFont typeface="Arial" pitchFamily="34" charset="0"/>
              <a:buChar char="•"/>
            </a:pPr>
            <a:r>
              <a:rPr lang="en-US" sz="1800" dirty="0">
                <a:solidFill>
                  <a:schemeClr val="bg1">
                    <a:lumMod val="60000"/>
                    <a:lumOff val="40000"/>
                  </a:schemeClr>
                </a:solidFill>
              </a:rPr>
              <a:t>Neutrino radiation </a:t>
            </a:r>
            <a:r>
              <a:rPr lang="en-US" sz="1800" dirty="0" smtClean="0">
                <a:solidFill>
                  <a:schemeClr val="bg1">
                    <a:lumMod val="60000"/>
                    <a:lumOff val="40000"/>
                  </a:schemeClr>
                </a:solidFill>
              </a:rPr>
              <a:t>may limit highest energies</a:t>
            </a:r>
            <a:endParaRPr lang="en-US" sz="1800" dirty="0">
              <a:solidFill>
                <a:schemeClr val="bg1">
                  <a:lumMod val="60000"/>
                  <a:lumOff val="40000"/>
                </a:schemeClr>
              </a:solidFill>
            </a:endParaRPr>
          </a:p>
        </p:txBody>
      </p:sp>
      <p:sp>
        <p:nvSpPr>
          <p:cNvPr id="11" name="Oval 10"/>
          <p:cNvSpPr/>
          <p:nvPr/>
        </p:nvSpPr>
        <p:spPr>
          <a:xfrm>
            <a:off x="7264614" y="4446186"/>
            <a:ext cx="997670" cy="12995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H="1" flipV="1">
            <a:off x="7763449" y="3693724"/>
            <a:ext cx="1066" cy="7283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p:nvPr>
        </p:nvSpPr>
        <p:spPr>
          <a:xfrm>
            <a:off x="685800" y="152400"/>
            <a:ext cx="8153400" cy="762000"/>
          </a:xfrm>
        </p:spPr>
        <p:txBody>
          <a:bodyPr/>
          <a:lstStyle/>
          <a:p>
            <a:pPr eaLnBrk="1" hangingPunct="1"/>
            <a:r>
              <a:rPr lang="en-US" sz="3200" b="1" dirty="0" smtClean="0"/>
              <a:t>A Muon Collider Has Many </a:t>
            </a:r>
            <a:r>
              <a:rPr lang="en-US" sz="3200" b="1" dirty="0"/>
              <a:t>C</a:t>
            </a:r>
            <a:r>
              <a:rPr lang="en-US" sz="3200" b="1" dirty="0" smtClean="0"/>
              <a:t>hallenging </a:t>
            </a:r>
            <a:r>
              <a:rPr lang="en-US" sz="3200" b="1" dirty="0"/>
              <a:t>I</a:t>
            </a:r>
            <a:r>
              <a:rPr lang="en-US" sz="3200" b="1" dirty="0" smtClean="0"/>
              <a:t>ngredients</a:t>
            </a:r>
          </a:p>
        </p:txBody>
      </p:sp>
      <p:sp>
        <p:nvSpPr>
          <p:cNvPr id="14" name="Slide Number Placeholder 3"/>
          <p:cNvSpPr txBox="1">
            <a:spLocks/>
          </p:cNvSpPr>
          <p:nvPr/>
        </p:nvSpPr>
        <p:spPr bwMode="auto">
          <a:xfrm>
            <a:off x="152400" y="6324600"/>
            <a:ext cx="533400" cy="361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l" rtl="0" fontAlgn="base">
              <a:spcBef>
                <a:spcPct val="0"/>
              </a:spcBef>
              <a:spcAft>
                <a:spcPct val="0"/>
              </a:spcAft>
              <a:buClrTx/>
              <a:buSzTx/>
              <a:buFontTx/>
              <a:buNone/>
              <a:defRPr sz="1200" kern="1200">
                <a:solidFill>
                  <a:srgbClr val="FFFFFF"/>
                </a:solidFill>
                <a:latin typeface="Arial" charset="0"/>
                <a:ea typeface="+mn-ea"/>
                <a:cs typeface="+mn-cs"/>
              </a:defRPr>
            </a:lvl1pPr>
            <a:lvl2pPr marL="457200" algn="r" rtl="0" fontAlgn="base">
              <a:spcBef>
                <a:spcPct val="20000"/>
              </a:spcBef>
              <a:spcAft>
                <a:spcPct val="0"/>
              </a:spcAft>
              <a:buClr>
                <a:srgbClr val="FFFF00"/>
              </a:buClr>
              <a:buSzPct val="80000"/>
              <a:buFont typeface="Wingdings" pitchFamily="2" charset="2"/>
              <a:defRPr sz="2400" kern="1200">
                <a:solidFill>
                  <a:schemeClr val="tx1"/>
                </a:solidFill>
                <a:latin typeface="Arial" pitchFamily="34" charset="0"/>
                <a:ea typeface="+mn-ea"/>
                <a:cs typeface="+mn-cs"/>
              </a:defRPr>
            </a:lvl2pPr>
            <a:lvl3pPr marL="914400" algn="r" rtl="0" fontAlgn="base">
              <a:spcBef>
                <a:spcPct val="20000"/>
              </a:spcBef>
              <a:spcAft>
                <a:spcPct val="0"/>
              </a:spcAft>
              <a:buClr>
                <a:srgbClr val="FFFF00"/>
              </a:buClr>
              <a:buSzPct val="80000"/>
              <a:buFont typeface="Wingdings" pitchFamily="2" charset="2"/>
              <a:defRPr sz="2400" kern="1200">
                <a:solidFill>
                  <a:schemeClr val="tx1"/>
                </a:solidFill>
                <a:latin typeface="Arial" pitchFamily="34" charset="0"/>
                <a:ea typeface="+mn-ea"/>
                <a:cs typeface="+mn-cs"/>
              </a:defRPr>
            </a:lvl3pPr>
            <a:lvl4pPr marL="1371600" algn="r" rtl="0" fontAlgn="base">
              <a:spcBef>
                <a:spcPct val="20000"/>
              </a:spcBef>
              <a:spcAft>
                <a:spcPct val="0"/>
              </a:spcAft>
              <a:buClr>
                <a:srgbClr val="FFFF00"/>
              </a:buClr>
              <a:buSzPct val="80000"/>
              <a:buFont typeface="Wingdings" pitchFamily="2" charset="2"/>
              <a:defRPr sz="2400" kern="1200">
                <a:solidFill>
                  <a:schemeClr val="tx1"/>
                </a:solidFill>
                <a:latin typeface="Arial" pitchFamily="34" charset="0"/>
                <a:ea typeface="+mn-ea"/>
                <a:cs typeface="+mn-cs"/>
              </a:defRPr>
            </a:lvl4pPr>
            <a:lvl5pPr marL="1828800" algn="r" rtl="0" fontAlgn="base">
              <a:spcBef>
                <a:spcPct val="20000"/>
              </a:spcBef>
              <a:spcAft>
                <a:spcPct val="0"/>
              </a:spcAft>
              <a:buClr>
                <a:srgbClr val="FFFF00"/>
              </a:buClr>
              <a:buSzPct val="80000"/>
              <a:buFont typeface="Wingdings" pitchFamily="2" charset="2"/>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a:lstStyle>
          <a:p>
            <a:pPr>
              <a:defRPr/>
            </a:pPr>
            <a:fld id="{EEB64668-9DC1-4FB1-8BD5-90EFBCB61419}" type="slidenum">
              <a:rPr lang="en-US" smtClean="0"/>
              <a:pPr>
                <a:defRPr/>
              </a:pPr>
              <a:t>42</a:t>
            </a:fld>
            <a:endParaRPr lang="en-US"/>
          </a:p>
        </p:txBody>
      </p:sp>
    </p:spTree>
    <p:extLst>
      <p:ext uri="{BB962C8B-B14F-4D97-AF65-F5344CB8AC3E}">
        <p14:creationId xmlns:p14="http://schemas.microsoft.com/office/powerpoint/2010/main" val="287582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4"/>
          <p:cNvSpPr>
            <a:spLocks noGrp="1"/>
          </p:cNvSpPr>
          <p:nvPr>
            <p:ph type="ftr" sz="quarter" idx="11"/>
          </p:nvPr>
        </p:nvSpPr>
        <p:spPr bwMode="auto">
          <a:xfrm>
            <a:off x="762000" y="6324600"/>
            <a:ext cx="4876800" cy="361950"/>
          </a:xfrm>
          <a:noFill/>
          <a:ln>
            <a:miter lim="800000"/>
            <a:headEnd/>
            <a:tailEnd/>
          </a:ln>
        </p:spPr>
        <p:txBody>
          <a:bodyPr/>
          <a:lstStyle/>
          <a:p>
            <a:r>
              <a:rPr lang="en-US" dirty="0" smtClean="0"/>
              <a:t>S. Henderson, AAC 2012, June 11, 2012</a:t>
            </a:r>
          </a:p>
        </p:txBody>
      </p:sp>
      <p:sp>
        <p:nvSpPr>
          <p:cNvPr id="6" name="Slide Number Placeholder 5"/>
          <p:cNvSpPr>
            <a:spLocks noGrp="1"/>
          </p:cNvSpPr>
          <p:nvPr>
            <p:ph type="sldNum" sz="quarter" idx="4294967295"/>
          </p:nvPr>
        </p:nvSpPr>
        <p:spPr>
          <a:xfrm>
            <a:off x="8077200" y="6416675"/>
            <a:ext cx="609600" cy="365125"/>
          </a:xfrm>
          <a:prstGeom prst="rect">
            <a:avLst/>
          </a:prstGeom>
        </p:spPr>
        <p:txBody>
          <a:bodyPr/>
          <a:lstStyle/>
          <a:p>
            <a:pPr>
              <a:defRPr/>
            </a:pPr>
            <a:fld id="{564159B6-1D9D-4F47-B7B3-C2A32A8C19CF}" type="slidenum">
              <a:rPr lang="en-US" smtClean="0"/>
              <a:pPr>
                <a:defRPr/>
              </a:pPr>
              <a:t>43</a:t>
            </a:fld>
            <a:endParaRPr lang="en-US" dirty="0"/>
          </a:p>
        </p:txBody>
      </p:sp>
      <p:sp>
        <p:nvSpPr>
          <p:cNvPr id="9" name="Rectangle 8"/>
          <p:cNvSpPr/>
          <p:nvPr/>
        </p:nvSpPr>
        <p:spPr>
          <a:xfrm>
            <a:off x="381000" y="1196975"/>
            <a:ext cx="7924800" cy="708025"/>
          </a:xfrm>
          <a:prstGeom prst="rect">
            <a:avLst/>
          </a:prstGeom>
        </p:spPr>
        <p:txBody>
          <a:bodyPr>
            <a:spAutoFit/>
          </a:bodyPr>
          <a:lstStyle/>
          <a:p>
            <a:pPr algn="l">
              <a:defRPr/>
            </a:pPr>
            <a:r>
              <a:rPr lang="en-US" sz="2000" kern="0" dirty="0">
                <a:latin typeface="Calibri" pitchFamily="34" charset="0"/>
              </a:rPr>
              <a:t> Development of a cooling channel design to reduce the 6D phase space by a factor of O(10</a:t>
            </a:r>
            <a:r>
              <a:rPr lang="en-US" sz="2000" kern="0" baseline="30000" dirty="0">
                <a:latin typeface="Calibri" pitchFamily="34" charset="0"/>
              </a:rPr>
              <a:t>6</a:t>
            </a:r>
            <a:r>
              <a:rPr lang="en-US" sz="2000" kern="0" dirty="0">
                <a:latin typeface="Calibri" pitchFamily="34" charset="0"/>
              </a:rPr>
              <a:t>)  </a:t>
            </a:r>
            <a:r>
              <a:rPr lang="en-US" sz="2000" kern="0" dirty="0" smtClean="0">
                <a:latin typeface="Arial"/>
                <a:cs typeface="Arial"/>
              </a:rPr>
              <a:t>→</a:t>
            </a:r>
            <a:r>
              <a:rPr lang="en-US" sz="2000" kern="0" dirty="0" smtClean="0">
                <a:latin typeface="Calibri" pitchFamily="34" charset="0"/>
              </a:rPr>
              <a:t>  </a:t>
            </a:r>
            <a:r>
              <a:rPr lang="en-US" sz="2000" kern="0" dirty="0">
                <a:latin typeface="Calibri" pitchFamily="34" charset="0"/>
              </a:rPr>
              <a:t>luminosity O(10</a:t>
            </a:r>
            <a:r>
              <a:rPr lang="en-US" sz="2000" kern="0" baseline="30000" dirty="0">
                <a:latin typeface="Calibri" pitchFamily="34" charset="0"/>
              </a:rPr>
              <a:t>34</a:t>
            </a:r>
            <a:r>
              <a:rPr lang="en-US" sz="2000" kern="0" dirty="0">
                <a:latin typeface="Calibri" pitchFamily="34" charset="0"/>
              </a:rPr>
              <a:t>) cm</a:t>
            </a:r>
            <a:r>
              <a:rPr lang="en-US" sz="2000" kern="0" baseline="30000" dirty="0">
                <a:latin typeface="Calibri" pitchFamily="34" charset="0"/>
              </a:rPr>
              <a:t>-2</a:t>
            </a:r>
            <a:r>
              <a:rPr lang="en-US" sz="2000" kern="0" dirty="0">
                <a:latin typeface="Calibri" pitchFamily="34" charset="0"/>
              </a:rPr>
              <a:t> s</a:t>
            </a:r>
            <a:r>
              <a:rPr lang="en-US" sz="2000" kern="0" baseline="30000" dirty="0">
                <a:latin typeface="Calibri" pitchFamily="34" charset="0"/>
              </a:rPr>
              <a:t>-1</a:t>
            </a:r>
            <a:endParaRPr lang="en-US" sz="1050" kern="0" baseline="30000" dirty="0">
              <a:latin typeface="Calibri" pitchFamily="34" charset="0"/>
            </a:endParaRPr>
          </a:p>
        </p:txBody>
      </p:sp>
      <p:sp>
        <p:nvSpPr>
          <p:cNvPr id="13" name="Rectangle 12"/>
          <p:cNvSpPr/>
          <p:nvPr/>
        </p:nvSpPr>
        <p:spPr>
          <a:xfrm>
            <a:off x="6019800" y="1814929"/>
            <a:ext cx="2895600" cy="4585871"/>
          </a:xfrm>
          <a:prstGeom prst="rect">
            <a:avLst/>
          </a:prstGeom>
        </p:spPr>
        <p:txBody>
          <a:bodyPr wrap="square">
            <a:spAutoFit/>
          </a:bodyPr>
          <a:lstStyle/>
          <a:p>
            <a:pPr algn="l"/>
            <a:r>
              <a:rPr lang="en-US" sz="2000" dirty="0" smtClean="0">
                <a:latin typeface="Calibri" pitchFamily="34" charset="0"/>
              </a:rPr>
              <a:t>Some </a:t>
            </a:r>
            <a:r>
              <a:rPr lang="en-US" sz="2000" dirty="0">
                <a:latin typeface="Calibri" pitchFamily="34" charset="0"/>
              </a:rPr>
              <a:t>components beyond </a:t>
            </a:r>
            <a:r>
              <a:rPr lang="en-US" sz="2000" dirty="0" smtClean="0">
                <a:latin typeface="Calibri" pitchFamily="34" charset="0"/>
              </a:rPr>
              <a:t>state-of-art: </a:t>
            </a:r>
          </a:p>
          <a:p>
            <a:pPr marL="342900" indent="-342900" algn="l">
              <a:buClr>
                <a:schemeClr val="tx1"/>
              </a:buClr>
              <a:buFont typeface="Arial" pitchFamily="34" charset="0"/>
              <a:buChar char="•"/>
            </a:pPr>
            <a:r>
              <a:rPr lang="en-US" sz="2000" dirty="0" smtClean="0">
                <a:latin typeface="Calibri" pitchFamily="34" charset="0"/>
              </a:rPr>
              <a:t>High </a:t>
            </a:r>
            <a:r>
              <a:rPr lang="en-US" sz="2000" dirty="0">
                <a:latin typeface="Calibri" pitchFamily="34" charset="0"/>
              </a:rPr>
              <a:t>gradient RF cavities operating in few Tesla </a:t>
            </a:r>
            <a:r>
              <a:rPr lang="en-US" sz="2000" dirty="0" smtClean="0">
                <a:latin typeface="Calibri" pitchFamily="34" charset="0"/>
              </a:rPr>
              <a:t>fields &amp; Very high field HTS solenoids</a:t>
            </a:r>
            <a:endParaRPr lang="en-US" sz="2000" dirty="0">
              <a:latin typeface="Calibri" pitchFamily="34" charset="0"/>
            </a:endParaRPr>
          </a:p>
          <a:p>
            <a:pPr algn="l"/>
            <a:r>
              <a:rPr lang="en-US" sz="2000" dirty="0" smtClean="0">
                <a:latin typeface="Calibri" pitchFamily="34" charset="0"/>
              </a:rPr>
              <a:t>Challenging solenoids </a:t>
            </a:r>
            <a:r>
              <a:rPr lang="en-US" sz="2000" dirty="0">
                <a:latin typeface="Calibri" pitchFamily="34" charset="0"/>
              </a:rPr>
              <a:t>in the last stages of </a:t>
            </a:r>
            <a:r>
              <a:rPr lang="en-US" sz="2000" dirty="0" smtClean="0">
                <a:latin typeface="Calibri" pitchFamily="34" charset="0"/>
              </a:rPr>
              <a:t>cooling:</a:t>
            </a:r>
          </a:p>
          <a:p>
            <a:pPr marL="342900" indent="-342900" algn="l">
              <a:buClr>
                <a:schemeClr val="tx1"/>
              </a:buClr>
              <a:buFont typeface="Arial" pitchFamily="34" charset="0"/>
              <a:buChar char="•"/>
            </a:pPr>
            <a:r>
              <a:rPr lang="en-US" sz="2000" dirty="0" smtClean="0">
                <a:latin typeface="Calibri" pitchFamily="34" charset="0"/>
              </a:rPr>
              <a:t>Original </a:t>
            </a:r>
            <a:r>
              <a:rPr lang="en-US" sz="2000" dirty="0">
                <a:latin typeface="Calibri" pitchFamily="34" charset="0"/>
              </a:rPr>
              <a:t>design needed 50 T solenoids. Recent improvements suggest 30 T sufficient.</a:t>
            </a:r>
          </a:p>
        </p:txBody>
      </p:sp>
      <p:sp>
        <p:nvSpPr>
          <p:cNvPr id="16392" name="Title 1"/>
          <p:cNvSpPr>
            <a:spLocks noGrp="1"/>
          </p:cNvSpPr>
          <p:nvPr>
            <p:ph type="title"/>
          </p:nvPr>
        </p:nvSpPr>
        <p:spPr>
          <a:xfrm>
            <a:off x="914400" y="228600"/>
            <a:ext cx="6858000" cy="762000"/>
          </a:xfrm>
        </p:spPr>
        <p:txBody>
          <a:bodyPr/>
          <a:lstStyle/>
          <a:p>
            <a:pPr eaLnBrk="1" hangingPunct="1"/>
            <a:r>
              <a:rPr lang="en-US" sz="3200" b="1" dirty="0" smtClean="0"/>
              <a:t>Ionization Cooling Concepts</a:t>
            </a:r>
          </a:p>
        </p:txBody>
      </p:sp>
      <p:sp>
        <p:nvSpPr>
          <p:cNvPr id="16" name="Rectangle 15"/>
          <p:cNvSpPr/>
          <p:nvPr/>
        </p:nvSpPr>
        <p:spPr>
          <a:xfrm>
            <a:off x="1419377" y="3503646"/>
            <a:ext cx="545790" cy="369332"/>
          </a:xfrm>
          <a:prstGeom prst="rect">
            <a:avLst/>
          </a:prstGeom>
        </p:spPr>
        <p:txBody>
          <a:bodyPr wrap="none">
            <a:spAutoFit/>
          </a:bodyPr>
          <a:lstStyle/>
          <a:p>
            <a:r>
              <a:rPr lang="en-US" dirty="0" smtClean="0">
                <a:solidFill>
                  <a:srgbClr val="0070C0"/>
                </a:solidFill>
                <a:latin typeface="Calibri" pitchFamily="34" charset="0"/>
              </a:rPr>
              <a:t>HTS</a:t>
            </a:r>
            <a:endParaRPr lang="en-US" dirty="0"/>
          </a:p>
        </p:txBody>
      </p:sp>
      <p:pic>
        <p:nvPicPr>
          <p:cNvPr id="12" name="Picture 2" descr="C:\Documents and Settings\sgeer\My Documents\Talks\LCWS11 Grenada\palmer-cooling.bmp"/>
          <p:cNvPicPr>
            <a:picLocks noChangeAspect="1" noChangeArrowheads="1"/>
          </p:cNvPicPr>
          <p:nvPr/>
        </p:nvPicPr>
        <p:blipFill>
          <a:blip r:embed="rId2"/>
          <a:srcRect/>
          <a:stretch>
            <a:fillRect/>
          </a:stretch>
        </p:blipFill>
        <p:spPr bwMode="auto">
          <a:xfrm>
            <a:off x="330247" y="2667000"/>
            <a:ext cx="5460953" cy="2971800"/>
          </a:xfrm>
          <a:prstGeom prst="rect">
            <a:avLst/>
          </a:prstGeom>
          <a:noFill/>
        </p:spPr>
      </p:pic>
      <p:sp>
        <p:nvSpPr>
          <p:cNvPr id="17" name="TextBox 29"/>
          <p:cNvSpPr txBox="1">
            <a:spLocks noChangeArrowheads="1"/>
          </p:cNvSpPr>
          <p:nvPr/>
        </p:nvSpPr>
        <p:spPr bwMode="auto">
          <a:xfrm>
            <a:off x="1484375" y="3826228"/>
            <a:ext cx="386257" cy="185809"/>
          </a:xfrm>
          <a:prstGeom prst="rect">
            <a:avLst/>
          </a:prstGeom>
          <a:noFill/>
          <a:ln w="9525">
            <a:noFill/>
            <a:miter lim="800000"/>
            <a:headEnd/>
            <a:tailEnd/>
          </a:ln>
        </p:spPr>
        <p:txBody>
          <a:bodyPr wrap="none" bIns="0" anchor="b">
            <a:spAutoFit/>
          </a:bodyPr>
          <a:lstStyle/>
          <a:p>
            <a:r>
              <a:rPr lang="en-US" sz="1400" b="1" dirty="0">
                <a:solidFill>
                  <a:srgbClr val="0070C0"/>
                </a:solidFill>
              </a:rPr>
              <a:t>HTS</a:t>
            </a:r>
          </a:p>
        </p:txBody>
      </p:sp>
      <p:sp>
        <p:nvSpPr>
          <p:cNvPr id="14" name="Slide Number Placeholder 3"/>
          <p:cNvSpPr txBox="1">
            <a:spLocks/>
          </p:cNvSpPr>
          <p:nvPr/>
        </p:nvSpPr>
        <p:spPr bwMode="auto">
          <a:xfrm>
            <a:off x="152400" y="6324600"/>
            <a:ext cx="533400" cy="361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l" rtl="0" fontAlgn="base">
              <a:spcBef>
                <a:spcPct val="0"/>
              </a:spcBef>
              <a:spcAft>
                <a:spcPct val="0"/>
              </a:spcAft>
              <a:buClrTx/>
              <a:buSzTx/>
              <a:buFontTx/>
              <a:buNone/>
              <a:defRPr sz="1200" kern="1200">
                <a:solidFill>
                  <a:srgbClr val="FFFFFF"/>
                </a:solidFill>
                <a:latin typeface="Arial" charset="0"/>
                <a:ea typeface="+mn-ea"/>
                <a:cs typeface="+mn-cs"/>
              </a:defRPr>
            </a:lvl1pPr>
            <a:lvl2pPr marL="457200" algn="r" rtl="0" fontAlgn="base">
              <a:spcBef>
                <a:spcPct val="20000"/>
              </a:spcBef>
              <a:spcAft>
                <a:spcPct val="0"/>
              </a:spcAft>
              <a:buClr>
                <a:srgbClr val="FFFF00"/>
              </a:buClr>
              <a:buSzPct val="80000"/>
              <a:buFont typeface="Wingdings" pitchFamily="2" charset="2"/>
              <a:defRPr sz="2400" kern="1200">
                <a:solidFill>
                  <a:schemeClr val="tx1"/>
                </a:solidFill>
                <a:latin typeface="Arial" pitchFamily="34" charset="0"/>
                <a:ea typeface="+mn-ea"/>
                <a:cs typeface="+mn-cs"/>
              </a:defRPr>
            </a:lvl2pPr>
            <a:lvl3pPr marL="914400" algn="r" rtl="0" fontAlgn="base">
              <a:spcBef>
                <a:spcPct val="20000"/>
              </a:spcBef>
              <a:spcAft>
                <a:spcPct val="0"/>
              </a:spcAft>
              <a:buClr>
                <a:srgbClr val="FFFF00"/>
              </a:buClr>
              <a:buSzPct val="80000"/>
              <a:buFont typeface="Wingdings" pitchFamily="2" charset="2"/>
              <a:defRPr sz="2400" kern="1200">
                <a:solidFill>
                  <a:schemeClr val="tx1"/>
                </a:solidFill>
                <a:latin typeface="Arial" pitchFamily="34" charset="0"/>
                <a:ea typeface="+mn-ea"/>
                <a:cs typeface="+mn-cs"/>
              </a:defRPr>
            </a:lvl3pPr>
            <a:lvl4pPr marL="1371600" algn="r" rtl="0" fontAlgn="base">
              <a:spcBef>
                <a:spcPct val="20000"/>
              </a:spcBef>
              <a:spcAft>
                <a:spcPct val="0"/>
              </a:spcAft>
              <a:buClr>
                <a:srgbClr val="FFFF00"/>
              </a:buClr>
              <a:buSzPct val="80000"/>
              <a:buFont typeface="Wingdings" pitchFamily="2" charset="2"/>
              <a:defRPr sz="2400" kern="1200">
                <a:solidFill>
                  <a:schemeClr val="tx1"/>
                </a:solidFill>
                <a:latin typeface="Arial" pitchFamily="34" charset="0"/>
                <a:ea typeface="+mn-ea"/>
                <a:cs typeface="+mn-cs"/>
              </a:defRPr>
            </a:lvl4pPr>
            <a:lvl5pPr marL="1828800" algn="r" rtl="0" fontAlgn="base">
              <a:spcBef>
                <a:spcPct val="20000"/>
              </a:spcBef>
              <a:spcAft>
                <a:spcPct val="0"/>
              </a:spcAft>
              <a:buClr>
                <a:srgbClr val="FFFF00"/>
              </a:buClr>
              <a:buSzPct val="80000"/>
              <a:buFont typeface="Wingdings" pitchFamily="2" charset="2"/>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a:lstStyle>
          <a:p>
            <a:pPr>
              <a:defRPr/>
            </a:pPr>
            <a:fld id="{EEB64668-9DC1-4FB1-8BD5-90EFBCB61419}" type="slidenum">
              <a:rPr lang="en-US" smtClean="0"/>
              <a:pPr>
                <a:defRPr/>
              </a:pPr>
              <a:t>43</a:t>
            </a:fld>
            <a:endParaRPr lang="en-US"/>
          </a:p>
        </p:txBody>
      </p:sp>
      <p:sp>
        <p:nvSpPr>
          <p:cNvPr id="15" name="TextBox 11"/>
          <p:cNvSpPr txBox="1">
            <a:spLocks noChangeArrowheads="1"/>
          </p:cNvSpPr>
          <p:nvPr/>
        </p:nvSpPr>
        <p:spPr bwMode="auto">
          <a:xfrm>
            <a:off x="1223016" y="2438400"/>
            <a:ext cx="1367784" cy="338554"/>
          </a:xfrm>
          <a:prstGeom prst="rect">
            <a:avLst/>
          </a:prstGeom>
          <a:solidFill>
            <a:schemeClr val="tx1"/>
          </a:solidFill>
          <a:ln w="9525">
            <a:noFill/>
            <a:miter lim="800000"/>
            <a:headEnd/>
            <a:tailEnd/>
          </a:ln>
        </p:spPr>
        <p:txBody>
          <a:bodyPr wrap="square">
            <a:spAutoFit/>
          </a:bodyPr>
          <a:lstStyle/>
          <a:p>
            <a:pPr algn="ctr"/>
            <a:r>
              <a:rPr lang="en-US" sz="1600" b="1" dirty="0" smtClean="0">
                <a:solidFill>
                  <a:schemeClr val="bg1">
                    <a:lumMod val="60000"/>
                    <a:lumOff val="40000"/>
                  </a:schemeClr>
                </a:solidFill>
              </a:rPr>
              <a:t>R. Palmer</a:t>
            </a:r>
            <a:endParaRPr lang="en-US" sz="1600" b="1" dirty="0">
              <a:solidFill>
                <a:schemeClr val="bg1">
                  <a:lumMod val="60000"/>
                  <a:lumOff val="40000"/>
                </a:schemeClr>
              </a:solidFill>
            </a:endParaRPr>
          </a:p>
        </p:txBody>
      </p:sp>
    </p:spTree>
    <p:extLst>
      <p:ext uri="{BB962C8B-B14F-4D97-AF65-F5344CB8AC3E}">
        <p14:creationId xmlns:p14="http://schemas.microsoft.com/office/powerpoint/2010/main" val="16774431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6858000" cy="762000"/>
          </a:xfrm>
        </p:spPr>
        <p:txBody>
          <a:bodyPr/>
          <a:lstStyle/>
          <a:p>
            <a:r>
              <a:rPr lang="en-US" sz="3200" b="1" dirty="0" smtClean="0"/>
              <a:t>Ionization Cooling Concepts</a:t>
            </a:r>
            <a:endParaRPr lang="en-US" sz="3200" b="1" dirty="0"/>
          </a:p>
        </p:txBody>
      </p:sp>
      <p:sp>
        <p:nvSpPr>
          <p:cNvPr id="6" name="Slide Number Placeholder 5"/>
          <p:cNvSpPr>
            <a:spLocks noGrp="1"/>
          </p:cNvSpPr>
          <p:nvPr>
            <p:ph type="sldNum" sz="quarter" idx="4294967295"/>
          </p:nvPr>
        </p:nvSpPr>
        <p:spPr>
          <a:xfrm>
            <a:off x="8077200" y="6416675"/>
            <a:ext cx="609600" cy="365125"/>
          </a:xfrm>
          <a:prstGeom prst="rect">
            <a:avLst/>
          </a:prstGeom>
        </p:spPr>
        <p:txBody>
          <a:bodyPr/>
          <a:lstStyle/>
          <a:p>
            <a:pPr>
              <a:defRPr/>
            </a:pPr>
            <a:fld id="{9AFA9E42-8D75-4234-963E-9D8417C849F1}" type="slidenum">
              <a:rPr lang="en-US" smtClean="0"/>
              <a:pPr>
                <a:defRPr/>
              </a:pPr>
              <a:t>44</a:t>
            </a:fld>
            <a:endParaRPr lang="en-US" dirty="0"/>
          </a:p>
        </p:txBody>
      </p:sp>
      <p:pic>
        <p:nvPicPr>
          <p:cNvPr id="7"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rot="5400000">
            <a:off x="5635291" y="3278551"/>
            <a:ext cx="3891846" cy="2077497"/>
          </a:xfrm>
          <a:prstGeom prst="rect">
            <a:avLst/>
          </a:prstGeom>
          <a:noFill/>
          <a:ln w="9525">
            <a:noFill/>
            <a:miter lim="800000"/>
            <a:headEnd/>
            <a:tailEnd/>
          </a:ln>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377" y="1834461"/>
            <a:ext cx="4225388" cy="1834220"/>
          </a:xfrm>
          <a:prstGeom prst="rect">
            <a:avLst/>
          </a:prstGeom>
          <a:solidFill>
            <a:schemeClr val="bg1"/>
          </a:solidFill>
          <a:ln w="9525">
            <a:noFill/>
            <a:miter lim="800000"/>
            <a:headEnd/>
            <a:tailEnd/>
          </a:ln>
          <a:effectLst/>
        </p:spPr>
      </p:pic>
      <p:pic>
        <p:nvPicPr>
          <p:cNvPr id="9" name="Picture 18" descr="slinky"/>
          <p:cNvPicPr>
            <a:picLocks noChangeAspect="1" noChangeArrowheads="1"/>
          </p:cNvPicPr>
          <p:nvPr/>
        </p:nvPicPr>
        <p:blipFill>
          <a:blip r:embed="rId4"/>
          <a:srcRect/>
          <a:stretch>
            <a:fillRect/>
          </a:stretch>
        </p:blipFill>
        <p:spPr bwMode="auto">
          <a:xfrm>
            <a:off x="743455" y="4533364"/>
            <a:ext cx="2637701" cy="1807938"/>
          </a:xfrm>
          <a:prstGeom prst="rect">
            <a:avLst/>
          </a:prstGeom>
          <a:noFill/>
          <a:ln w="9525">
            <a:noFill/>
            <a:miter lim="800000"/>
            <a:headEnd/>
            <a:tailEnd/>
          </a:ln>
        </p:spPr>
      </p:pic>
      <p:pic>
        <p:nvPicPr>
          <p:cNvPr id="10" name="Content Placeholder 6" descr="HCC_proto.jp[g.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6849" y="4610637"/>
            <a:ext cx="2202546" cy="1653390"/>
          </a:xfrm>
          <a:prstGeom prst="rect">
            <a:avLst/>
          </a:prstGeom>
          <a:noFill/>
          <a:ln w="9525">
            <a:noFill/>
            <a:miter lim="800000"/>
            <a:headEnd/>
            <a:tailEnd/>
          </a:ln>
        </p:spPr>
      </p:pic>
      <p:sp>
        <p:nvSpPr>
          <p:cNvPr id="11" name="TextBox 10"/>
          <p:cNvSpPr txBox="1"/>
          <p:nvPr/>
        </p:nvSpPr>
        <p:spPr>
          <a:xfrm>
            <a:off x="6040194" y="1383696"/>
            <a:ext cx="2975020" cy="923330"/>
          </a:xfrm>
          <a:prstGeom prst="rect">
            <a:avLst/>
          </a:prstGeom>
          <a:noFill/>
        </p:spPr>
        <p:txBody>
          <a:bodyPr wrap="square" rtlCol="0">
            <a:spAutoFit/>
          </a:bodyPr>
          <a:lstStyle/>
          <a:p>
            <a:pPr algn="l"/>
            <a:r>
              <a:rPr lang="en-US" sz="1800" dirty="0" smtClean="0"/>
              <a:t>Tapered Guggenheim: Tilted, displaced solenoids, RF, LH</a:t>
            </a:r>
            <a:r>
              <a:rPr lang="en-US" sz="1800" baseline="-25000" dirty="0" smtClean="0"/>
              <a:t>2</a:t>
            </a:r>
            <a:r>
              <a:rPr lang="en-US" sz="1800" dirty="0" smtClean="0"/>
              <a:t> absorbers</a:t>
            </a:r>
            <a:endParaRPr lang="en-US" sz="1800" dirty="0"/>
          </a:p>
        </p:txBody>
      </p:sp>
      <p:sp>
        <p:nvSpPr>
          <p:cNvPr id="12" name="TextBox 11"/>
          <p:cNvSpPr txBox="1"/>
          <p:nvPr/>
        </p:nvSpPr>
        <p:spPr>
          <a:xfrm>
            <a:off x="691939" y="3825027"/>
            <a:ext cx="4807344" cy="646331"/>
          </a:xfrm>
          <a:prstGeom prst="rect">
            <a:avLst/>
          </a:prstGeom>
          <a:noFill/>
        </p:spPr>
        <p:txBody>
          <a:bodyPr wrap="square" rtlCol="0">
            <a:spAutoFit/>
          </a:bodyPr>
          <a:lstStyle/>
          <a:p>
            <a:r>
              <a:rPr lang="en-US" sz="1800" dirty="0" smtClean="0"/>
              <a:t>Helical cooling channel: coils arranged around helical trajectory, RF, H</a:t>
            </a:r>
            <a:r>
              <a:rPr lang="en-US" sz="1800" baseline="-25000" dirty="0" smtClean="0"/>
              <a:t>2 </a:t>
            </a:r>
            <a:r>
              <a:rPr lang="en-US" sz="1800" dirty="0" smtClean="0"/>
              <a:t>gas filled</a:t>
            </a:r>
            <a:endParaRPr lang="en-US" sz="1800" dirty="0"/>
          </a:p>
        </p:txBody>
      </p:sp>
      <p:sp>
        <p:nvSpPr>
          <p:cNvPr id="13" name="TextBox 12"/>
          <p:cNvSpPr txBox="1"/>
          <p:nvPr/>
        </p:nvSpPr>
        <p:spPr>
          <a:xfrm>
            <a:off x="743455" y="1060530"/>
            <a:ext cx="3387142" cy="646331"/>
          </a:xfrm>
          <a:prstGeom prst="rect">
            <a:avLst/>
          </a:prstGeom>
          <a:noFill/>
          <a:ln>
            <a:noFill/>
          </a:ln>
        </p:spPr>
        <p:txBody>
          <a:bodyPr wrap="square" rtlCol="0">
            <a:spAutoFit/>
          </a:bodyPr>
          <a:lstStyle/>
          <a:p>
            <a:r>
              <a:rPr lang="en-US" sz="1800" dirty="0" smtClean="0"/>
              <a:t>Helical FOFO Snake: Tilted solenoids</a:t>
            </a:r>
            <a:r>
              <a:rPr lang="en-US" sz="1800" dirty="0"/>
              <a:t>, RF, LH</a:t>
            </a:r>
            <a:r>
              <a:rPr lang="en-US" sz="1800" baseline="-25000" dirty="0"/>
              <a:t>2</a:t>
            </a:r>
            <a:r>
              <a:rPr lang="en-US" sz="1800" dirty="0"/>
              <a:t> </a:t>
            </a:r>
            <a:r>
              <a:rPr lang="en-US" sz="1800" dirty="0" smtClean="0"/>
              <a:t>absorbers</a:t>
            </a:r>
            <a:endParaRPr lang="en-US" sz="1800" dirty="0"/>
          </a:p>
        </p:txBody>
      </p:sp>
      <p:sp>
        <p:nvSpPr>
          <p:cNvPr id="3" name="Footer Placeholder 2"/>
          <p:cNvSpPr>
            <a:spLocks noGrp="1"/>
          </p:cNvSpPr>
          <p:nvPr>
            <p:ph type="ftr" sz="quarter" idx="10"/>
          </p:nvPr>
        </p:nvSpPr>
        <p:spPr/>
        <p:txBody>
          <a:bodyPr/>
          <a:lstStyle/>
          <a:p>
            <a:pPr>
              <a:defRPr/>
            </a:pPr>
            <a:r>
              <a:rPr lang="en-US" smtClean="0"/>
              <a:t>S. Henderson, AAC 2012, June 11, 2012</a:t>
            </a:r>
            <a:endParaRPr lang="en-US"/>
          </a:p>
        </p:txBody>
      </p:sp>
      <p:sp>
        <p:nvSpPr>
          <p:cNvPr id="14" name="Slide Number Placeholder 3"/>
          <p:cNvSpPr>
            <a:spLocks noGrp="1"/>
          </p:cNvSpPr>
          <p:nvPr>
            <p:ph type="sldNum" sz="quarter" idx="11"/>
          </p:nvPr>
        </p:nvSpPr>
        <p:spPr>
          <a:xfrm>
            <a:off x="152400" y="6324600"/>
            <a:ext cx="533400" cy="361950"/>
          </a:xfrm>
        </p:spPr>
        <p:txBody>
          <a:bodyPr/>
          <a:lstStyle/>
          <a:p>
            <a:pPr>
              <a:defRPr/>
            </a:pPr>
            <a:fld id="{EEB64668-9DC1-4FB1-8BD5-90EFBCB61419}" type="slidenum">
              <a:rPr lang="en-US" smtClean="0"/>
              <a:pPr>
                <a:defRPr/>
              </a:pPr>
              <a:t>44</a:t>
            </a:fld>
            <a:endParaRPr lang="en-US"/>
          </a:p>
        </p:txBody>
      </p:sp>
    </p:spTree>
    <p:extLst>
      <p:ext uri="{BB962C8B-B14F-4D97-AF65-F5344CB8AC3E}">
        <p14:creationId xmlns:p14="http://schemas.microsoft.com/office/powerpoint/2010/main" val="7416032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6858000" cy="762000"/>
          </a:xfrm>
        </p:spPr>
        <p:txBody>
          <a:bodyPr/>
          <a:lstStyle/>
          <a:p>
            <a:r>
              <a:rPr lang="en-US" sz="3200" b="1" dirty="0" smtClean="0"/>
              <a:t>Other Forces are at Work! </a:t>
            </a:r>
            <a:endParaRPr lang="en-US" sz="3200" b="1" dirty="0"/>
          </a:p>
        </p:txBody>
      </p:sp>
      <p:sp>
        <p:nvSpPr>
          <p:cNvPr id="3" name="Content Placeholder 2"/>
          <p:cNvSpPr>
            <a:spLocks noGrp="1"/>
          </p:cNvSpPr>
          <p:nvPr>
            <p:ph idx="1"/>
          </p:nvPr>
        </p:nvSpPr>
        <p:spPr>
          <a:xfrm>
            <a:off x="381000" y="990600"/>
            <a:ext cx="5029200" cy="5181600"/>
          </a:xfrm>
        </p:spPr>
        <p:txBody>
          <a:bodyPr/>
          <a:lstStyle/>
          <a:p>
            <a:r>
              <a:rPr lang="en-US" dirty="0" smtClean="0"/>
              <a:t>There is growing recognition that, in addition to their role in Discovery Science, accelerators are vital to industry, medicine, national security, and have potential in energy and environment</a:t>
            </a:r>
          </a:p>
          <a:p>
            <a:r>
              <a:rPr lang="en-US" dirty="0" smtClean="0"/>
              <a:t>With that comes an increasing emphasis on applied accelerator technology</a:t>
            </a:r>
          </a:p>
          <a:p>
            <a:r>
              <a:rPr lang="en-US" dirty="0" smtClean="0"/>
              <a:t>This field has real potential to make an impact</a:t>
            </a:r>
          </a:p>
          <a:p>
            <a:r>
              <a:rPr lang="en-US" b="1" dirty="0" smtClean="0"/>
              <a:t>Seek out application of your developments and technology</a:t>
            </a:r>
          </a:p>
        </p:txBody>
      </p:sp>
      <p:sp>
        <p:nvSpPr>
          <p:cNvPr id="4" name="Slide Number Placeholder 3"/>
          <p:cNvSpPr>
            <a:spLocks noGrp="1"/>
          </p:cNvSpPr>
          <p:nvPr>
            <p:ph type="sldNum" sz="quarter" idx="11"/>
          </p:nvPr>
        </p:nvSpPr>
        <p:spPr/>
        <p:txBody>
          <a:bodyPr/>
          <a:lstStyle/>
          <a:p>
            <a:pPr>
              <a:defRPr/>
            </a:pPr>
            <a:fld id="{EEB64668-9DC1-4FB1-8BD5-90EFBCB61419}" type="slidenum">
              <a:rPr lang="en-US" smtClean="0"/>
              <a:pPr>
                <a:defRPr/>
              </a:pPr>
              <a:t>45</a:t>
            </a:fld>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295400"/>
            <a:ext cx="3200400" cy="4164623"/>
          </a:xfrm>
          <a:prstGeom prst="rect">
            <a:avLst/>
          </a:prstGeom>
          <a:noFill/>
          <a:ln>
            <a:noFill/>
          </a:ln>
          <a:effectLst/>
          <a:scene3d>
            <a:camera prst="perspectiveLef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5"/>
          <p:cNvSpPr>
            <a:spLocks noGrp="1"/>
          </p:cNvSpPr>
          <p:nvPr>
            <p:ph type="ftr" sz="quarter" idx="10"/>
          </p:nvPr>
        </p:nvSpPr>
        <p:spPr/>
        <p:txBody>
          <a:bodyPr/>
          <a:lstStyle/>
          <a:p>
            <a:pPr>
              <a:defRPr/>
            </a:pPr>
            <a:r>
              <a:rPr lang="en-US" smtClean="0"/>
              <a:t>S. Henderson, AAC 2012, June 11, 2012</a:t>
            </a:r>
            <a:endParaRPr lang="en-US"/>
          </a:p>
        </p:txBody>
      </p:sp>
    </p:spTree>
    <p:extLst>
      <p:ext uri="{BB962C8B-B14F-4D97-AF65-F5344CB8AC3E}">
        <p14:creationId xmlns:p14="http://schemas.microsoft.com/office/powerpoint/2010/main" val="30839726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52400"/>
            <a:ext cx="6858000" cy="762000"/>
          </a:xfrm>
        </p:spPr>
        <p:txBody>
          <a:bodyPr/>
          <a:lstStyle/>
          <a:p>
            <a:r>
              <a:rPr lang="en-US" sz="3200" b="1" dirty="0" smtClean="0"/>
              <a:t>Summary</a:t>
            </a:r>
            <a:endParaRPr lang="en-US" sz="3200" b="1" dirty="0"/>
          </a:p>
        </p:txBody>
      </p:sp>
      <p:sp>
        <p:nvSpPr>
          <p:cNvPr id="3" name="Content Placeholder 2"/>
          <p:cNvSpPr>
            <a:spLocks noGrp="1"/>
          </p:cNvSpPr>
          <p:nvPr>
            <p:ph idx="1"/>
          </p:nvPr>
        </p:nvSpPr>
        <p:spPr>
          <a:xfrm>
            <a:off x="533400" y="838200"/>
            <a:ext cx="8305800" cy="5410200"/>
          </a:xfrm>
        </p:spPr>
        <p:txBody>
          <a:bodyPr/>
          <a:lstStyle/>
          <a:p>
            <a:r>
              <a:rPr lang="en-US" dirty="0" smtClean="0"/>
              <a:t>The Advanced </a:t>
            </a:r>
            <a:r>
              <a:rPr lang="en-US" dirty="0"/>
              <a:t>C</a:t>
            </a:r>
            <a:r>
              <a:rPr lang="en-US" dirty="0" smtClean="0"/>
              <a:t>oncepts field has great successes to point to</a:t>
            </a:r>
          </a:p>
          <a:p>
            <a:pPr lvl="1"/>
            <a:r>
              <a:rPr lang="en-US" b="1" dirty="0" smtClean="0"/>
              <a:t>Work hard to look for applications now!</a:t>
            </a:r>
          </a:p>
          <a:p>
            <a:pPr lvl="1"/>
            <a:r>
              <a:rPr lang="en-US" b="1" dirty="0" smtClean="0"/>
              <a:t>It is important to “cement” some of these successes</a:t>
            </a:r>
          </a:p>
          <a:p>
            <a:r>
              <a:rPr lang="en-US" dirty="0" smtClean="0"/>
              <a:t>The field is charting a course toward the Intensity Frontier</a:t>
            </a:r>
          </a:p>
          <a:p>
            <a:pPr lvl="1"/>
            <a:r>
              <a:rPr lang="en-US" b="1" dirty="0" smtClean="0"/>
              <a:t>We need your help and creative thinking to help solve vexing problems</a:t>
            </a:r>
          </a:p>
          <a:p>
            <a:r>
              <a:rPr lang="en-US" dirty="0" smtClean="0"/>
              <a:t>LHC results will point the way on the Energy Frontier.  This field is highly relevant to future facilities:</a:t>
            </a:r>
          </a:p>
          <a:p>
            <a:pPr lvl="1"/>
            <a:r>
              <a:rPr lang="en-US" b="1" dirty="0" smtClean="0"/>
              <a:t>Alternatives beyond “conventional factories” for Higgs?</a:t>
            </a:r>
          </a:p>
          <a:p>
            <a:pPr lvl="1"/>
            <a:r>
              <a:rPr lang="en-US" b="1" dirty="0" smtClean="0"/>
              <a:t>High-energy lepton colliders</a:t>
            </a:r>
          </a:p>
          <a:p>
            <a:r>
              <a:rPr lang="en-US" dirty="0" smtClean="0"/>
              <a:t>We face a void at energies well beyond LHC</a:t>
            </a:r>
          </a:p>
          <a:p>
            <a:pPr lvl="1"/>
            <a:r>
              <a:rPr lang="en-US" b="1" dirty="0" smtClean="0"/>
              <a:t>We need you to help fill this void in a socially and financially realistic way!</a:t>
            </a:r>
          </a:p>
        </p:txBody>
      </p:sp>
      <p:sp>
        <p:nvSpPr>
          <p:cNvPr id="4" name="Footer Placeholder 3"/>
          <p:cNvSpPr>
            <a:spLocks noGrp="1"/>
          </p:cNvSpPr>
          <p:nvPr>
            <p:ph type="ftr" sz="quarter" idx="10"/>
          </p:nvPr>
        </p:nvSpPr>
        <p:spPr/>
        <p:txBody>
          <a:bodyPr/>
          <a:lstStyle/>
          <a:p>
            <a:pPr>
              <a:defRPr/>
            </a:pPr>
            <a:r>
              <a:rPr lang="en-US" smtClean="0"/>
              <a:t>S. Henderson, AAC 2012, June 11, 2012</a:t>
            </a:r>
            <a:endParaRPr lang="en-US"/>
          </a:p>
        </p:txBody>
      </p:sp>
      <p:sp>
        <p:nvSpPr>
          <p:cNvPr id="5" name="Slide Number Placeholder 4"/>
          <p:cNvSpPr>
            <a:spLocks noGrp="1"/>
          </p:cNvSpPr>
          <p:nvPr>
            <p:ph type="sldNum" sz="quarter" idx="11"/>
          </p:nvPr>
        </p:nvSpPr>
        <p:spPr/>
        <p:txBody>
          <a:bodyPr/>
          <a:lstStyle/>
          <a:p>
            <a:pPr>
              <a:defRPr/>
            </a:pPr>
            <a:fld id="{EEB64668-9DC1-4FB1-8BD5-90EFBCB61419}" type="slidenum">
              <a:rPr lang="en-US" smtClean="0"/>
              <a:pPr>
                <a:defRPr/>
              </a:pPr>
              <a:t>46</a:t>
            </a:fld>
            <a:endParaRPr lang="en-US"/>
          </a:p>
        </p:txBody>
      </p:sp>
    </p:spTree>
    <p:extLst>
      <p:ext uri="{BB962C8B-B14F-4D97-AF65-F5344CB8AC3E}">
        <p14:creationId xmlns:p14="http://schemas.microsoft.com/office/powerpoint/2010/main" val="632198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We Want You</a:t>
            </a:r>
            <a:r>
              <a:rPr lang="en-US" sz="3200" b="1" dirty="0"/>
              <a:t>!</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1744" y="1432560"/>
            <a:ext cx="5705856" cy="4206240"/>
          </a:xfrm>
        </p:spPr>
      </p:pic>
      <p:sp>
        <p:nvSpPr>
          <p:cNvPr id="4" name="Slide Number Placeholder 3"/>
          <p:cNvSpPr>
            <a:spLocks noGrp="1"/>
          </p:cNvSpPr>
          <p:nvPr>
            <p:ph type="sldNum" sz="quarter" idx="11"/>
          </p:nvPr>
        </p:nvSpPr>
        <p:spPr/>
        <p:txBody>
          <a:bodyPr/>
          <a:lstStyle/>
          <a:p>
            <a:pPr>
              <a:defRPr/>
            </a:pPr>
            <a:fld id="{EEB64668-9DC1-4FB1-8BD5-90EFBCB61419}" type="slidenum">
              <a:rPr lang="en-US" smtClean="0"/>
              <a:pPr>
                <a:defRPr/>
              </a:pPr>
              <a:t>47</a:t>
            </a:fld>
            <a:endParaRPr lang="en-US"/>
          </a:p>
        </p:txBody>
      </p:sp>
      <p:sp>
        <p:nvSpPr>
          <p:cNvPr id="6" name="Footer Placeholder 5"/>
          <p:cNvSpPr>
            <a:spLocks noGrp="1"/>
          </p:cNvSpPr>
          <p:nvPr>
            <p:ph type="ftr" sz="quarter" idx="10"/>
          </p:nvPr>
        </p:nvSpPr>
        <p:spPr/>
        <p:txBody>
          <a:bodyPr/>
          <a:lstStyle/>
          <a:p>
            <a:pPr>
              <a:defRPr/>
            </a:pPr>
            <a:r>
              <a:rPr lang="en-US" smtClean="0"/>
              <a:t>S. Henderson, AAC 2012, June 11, 2012</a:t>
            </a:r>
            <a:endParaRPr lang="en-US"/>
          </a:p>
        </p:txBody>
      </p:sp>
    </p:spTree>
    <p:extLst>
      <p:ext uri="{BB962C8B-B14F-4D97-AF65-F5344CB8AC3E}">
        <p14:creationId xmlns:p14="http://schemas.microsoft.com/office/powerpoint/2010/main" val="11613607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p:cNvCxnSpPr/>
          <p:nvPr/>
        </p:nvCxnSpPr>
        <p:spPr bwMode="auto">
          <a:xfrm flipV="1">
            <a:off x="4053839" y="6237536"/>
            <a:ext cx="1203961" cy="8380"/>
          </a:xfrm>
          <a:prstGeom prst="line">
            <a:avLst/>
          </a:prstGeom>
          <a:noFill/>
          <a:ln w="50800" cap="flat" cmpd="sng" algn="ctr">
            <a:solidFill>
              <a:schemeClr val="bg1">
                <a:lumMod val="60000"/>
                <a:lumOff val="40000"/>
              </a:schemeClr>
            </a:solidFill>
            <a:prstDash val="solid"/>
            <a:round/>
            <a:headEnd type="none" w="med" len="med"/>
            <a:tailEnd type="triangle" w="med" len="med"/>
          </a:ln>
          <a:effectLst/>
        </p:spPr>
      </p:cxnSp>
      <p:cxnSp>
        <p:nvCxnSpPr>
          <p:cNvPr id="24" name="Straight Connector 23"/>
          <p:cNvCxnSpPr/>
          <p:nvPr/>
        </p:nvCxnSpPr>
        <p:spPr bwMode="auto">
          <a:xfrm>
            <a:off x="5257800" y="5471160"/>
            <a:ext cx="1203960" cy="0"/>
          </a:xfrm>
          <a:prstGeom prst="line">
            <a:avLst/>
          </a:prstGeom>
          <a:noFill/>
          <a:ln w="50800" cap="flat" cmpd="sng" algn="ctr">
            <a:solidFill>
              <a:schemeClr val="bg1">
                <a:lumMod val="60000"/>
                <a:lumOff val="40000"/>
              </a:schemeClr>
            </a:solidFill>
            <a:prstDash val="solid"/>
            <a:round/>
            <a:headEnd type="triangle" w="med" len="med"/>
            <a:tailEnd type="none" w="med" len="med"/>
          </a:ln>
          <a:effectLst/>
        </p:spPr>
      </p:cxnSp>
      <p:cxnSp>
        <p:nvCxnSpPr>
          <p:cNvPr id="23" name="Straight Connector 22"/>
          <p:cNvCxnSpPr/>
          <p:nvPr/>
        </p:nvCxnSpPr>
        <p:spPr bwMode="auto">
          <a:xfrm>
            <a:off x="5196840" y="3505200"/>
            <a:ext cx="1203960" cy="0"/>
          </a:xfrm>
          <a:prstGeom prst="line">
            <a:avLst/>
          </a:prstGeom>
          <a:noFill/>
          <a:ln w="50800" cap="flat" cmpd="sng" algn="ctr">
            <a:solidFill>
              <a:schemeClr val="bg1">
                <a:lumMod val="60000"/>
                <a:lumOff val="40000"/>
              </a:schemeClr>
            </a:solidFill>
            <a:prstDash val="solid"/>
            <a:round/>
            <a:headEnd type="triangle" w="med" len="med"/>
            <a:tailEnd type="none" w="med" len="med"/>
          </a:ln>
          <a:effectLst/>
        </p:spPr>
      </p:cxnSp>
      <p:sp>
        <p:nvSpPr>
          <p:cNvPr id="2" name="Title 1"/>
          <p:cNvSpPr>
            <a:spLocks noGrp="1"/>
          </p:cNvSpPr>
          <p:nvPr>
            <p:ph type="title"/>
          </p:nvPr>
        </p:nvSpPr>
        <p:spPr>
          <a:xfrm>
            <a:off x="304800" y="76200"/>
            <a:ext cx="6858000" cy="762000"/>
          </a:xfrm>
        </p:spPr>
        <p:txBody>
          <a:bodyPr/>
          <a:lstStyle/>
          <a:p>
            <a:r>
              <a:rPr lang="en-US" sz="3200" b="1" dirty="0" smtClean="0"/>
              <a:t>Approaches to High Beam Power</a:t>
            </a:r>
            <a:endParaRPr lang="en-US" sz="3200" b="1" dirty="0"/>
          </a:p>
        </p:txBody>
      </p:sp>
      <p:sp>
        <p:nvSpPr>
          <p:cNvPr id="4" name="Footer Placeholder 3"/>
          <p:cNvSpPr>
            <a:spLocks noGrp="1"/>
          </p:cNvSpPr>
          <p:nvPr>
            <p:ph type="ftr" sz="quarter" idx="10"/>
          </p:nvPr>
        </p:nvSpPr>
        <p:spPr/>
        <p:txBody>
          <a:bodyPr/>
          <a:lstStyle/>
          <a:p>
            <a:pPr>
              <a:defRPr/>
            </a:pPr>
            <a:r>
              <a:rPr lang="en-US" smtClean="0"/>
              <a:t>S. Henderson, AAC 2012, June 11, 2012</a:t>
            </a:r>
            <a:endParaRPr lang="en-US"/>
          </a:p>
        </p:txBody>
      </p:sp>
      <p:sp>
        <p:nvSpPr>
          <p:cNvPr id="5" name="Slide Number Placeholder 4"/>
          <p:cNvSpPr>
            <a:spLocks noGrp="1"/>
          </p:cNvSpPr>
          <p:nvPr>
            <p:ph type="sldNum" sz="quarter" idx="11"/>
          </p:nvPr>
        </p:nvSpPr>
        <p:spPr/>
        <p:txBody>
          <a:bodyPr/>
          <a:lstStyle/>
          <a:p>
            <a:pPr>
              <a:defRPr/>
            </a:pPr>
            <a:fld id="{EEB64668-9DC1-4FB1-8BD5-90EFBCB61419}" type="slidenum">
              <a:rPr lang="en-US" smtClean="0"/>
              <a:pPr>
                <a:defRPr/>
              </a:pPr>
              <a:t>48</a:t>
            </a:fld>
            <a:endParaRPr lang="en-US"/>
          </a:p>
        </p:txBody>
      </p:sp>
      <p:sp>
        <p:nvSpPr>
          <p:cNvPr id="6" name="Rectangle 5"/>
          <p:cNvSpPr/>
          <p:nvPr/>
        </p:nvSpPr>
        <p:spPr bwMode="auto">
          <a:xfrm>
            <a:off x="2225838" y="1981200"/>
            <a:ext cx="3291042" cy="152400"/>
          </a:xfrm>
          <a:prstGeom prst="rect">
            <a:avLst/>
          </a:prstGeom>
          <a:solidFill>
            <a:srgbClr val="FF0000"/>
          </a:solidFill>
          <a:ln w="9525" cap="flat" cmpd="sng" algn="ctr">
            <a:noFill/>
            <a:prstDash val="solid"/>
            <a:round/>
            <a:headEnd type="none" w="med" len="med"/>
            <a:tailEnd type="none" w="med" len="med"/>
          </a:ln>
          <a:effectLst>
            <a:glow rad="228600">
              <a:srgbClr val="FF0000">
                <a:alpha val="40000"/>
              </a:srgbClr>
            </a:glow>
            <a:softEdge rad="12700"/>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cxnSp>
        <p:nvCxnSpPr>
          <p:cNvPr id="9" name="Straight Connector 8"/>
          <p:cNvCxnSpPr>
            <a:stCxn id="6" idx="3"/>
          </p:cNvCxnSpPr>
          <p:nvPr/>
        </p:nvCxnSpPr>
        <p:spPr bwMode="auto">
          <a:xfrm>
            <a:off x="5516880" y="2057400"/>
            <a:ext cx="1203960" cy="0"/>
          </a:xfrm>
          <a:prstGeom prst="line">
            <a:avLst/>
          </a:prstGeom>
          <a:noFill/>
          <a:ln w="50800" cap="flat" cmpd="sng" algn="ctr">
            <a:solidFill>
              <a:schemeClr val="bg1">
                <a:lumMod val="60000"/>
                <a:lumOff val="40000"/>
              </a:schemeClr>
            </a:solidFill>
            <a:prstDash val="solid"/>
            <a:round/>
            <a:headEnd type="none" w="med" len="med"/>
            <a:tailEnd type="none" w="med" len="med"/>
          </a:ln>
          <a:effectLst/>
        </p:spPr>
      </p:cxnSp>
      <p:sp>
        <p:nvSpPr>
          <p:cNvPr id="7" name="Donut 6"/>
          <p:cNvSpPr>
            <a:spLocks noChangeAspect="1"/>
          </p:cNvSpPr>
          <p:nvPr/>
        </p:nvSpPr>
        <p:spPr bwMode="auto">
          <a:xfrm>
            <a:off x="5897880" y="1981200"/>
            <a:ext cx="1645920" cy="1645920"/>
          </a:xfrm>
          <a:prstGeom prst="donut">
            <a:avLst>
              <a:gd name="adj" fmla="val 11101"/>
            </a:avLst>
          </a:prstGeom>
          <a:solidFill>
            <a:srgbClr val="FF0000"/>
          </a:solidFill>
          <a:ln w="9525" cap="flat" cmpd="sng" algn="ctr">
            <a:noFill/>
            <a:prstDash val="solid"/>
            <a:round/>
            <a:headEnd type="none" w="med" len="med"/>
            <a:tailEnd type="none" w="med" len="med"/>
          </a:ln>
          <a:effectLst>
            <a:glow rad="228600">
              <a:srgbClr val="FF0000">
                <a:alpha val="40000"/>
              </a:srgbClr>
            </a:glow>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3" name="Rectangle 12"/>
          <p:cNvSpPr/>
          <p:nvPr/>
        </p:nvSpPr>
        <p:spPr bwMode="auto">
          <a:xfrm>
            <a:off x="2225838" y="3916680"/>
            <a:ext cx="1050762" cy="152400"/>
          </a:xfrm>
          <a:prstGeom prst="rect">
            <a:avLst/>
          </a:prstGeom>
          <a:solidFill>
            <a:srgbClr val="FF0000"/>
          </a:solidFill>
          <a:ln w="9525" cap="flat" cmpd="sng" algn="ctr">
            <a:noFill/>
            <a:prstDash val="solid"/>
            <a:round/>
            <a:headEnd type="none" w="med" len="med"/>
            <a:tailEnd type="none" w="med" len="med"/>
          </a:ln>
          <a:effectLst>
            <a:glow rad="228600">
              <a:srgbClr val="FF0000">
                <a:alpha val="40000"/>
              </a:srgbClr>
            </a:glow>
            <a:softEdge rad="12700"/>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cxnSp>
        <p:nvCxnSpPr>
          <p:cNvPr id="14" name="Straight Connector 13"/>
          <p:cNvCxnSpPr>
            <a:stCxn id="13" idx="3"/>
          </p:cNvCxnSpPr>
          <p:nvPr/>
        </p:nvCxnSpPr>
        <p:spPr bwMode="auto">
          <a:xfrm>
            <a:off x="3276600" y="3992880"/>
            <a:ext cx="3444240" cy="0"/>
          </a:xfrm>
          <a:prstGeom prst="line">
            <a:avLst/>
          </a:prstGeom>
          <a:noFill/>
          <a:ln w="50800" cap="flat" cmpd="sng" algn="ctr">
            <a:solidFill>
              <a:schemeClr val="bg1">
                <a:lumMod val="60000"/>
                <a:lumOff val="40000"/>
              </a:schemeClr>
            </a:solidFill>
            <a:prstDash val="solid"/>
            <a:round/>
            <a:headEnd type="none" w="med" len="med"/>
            <a:tailEnd type="none" w="med" len="med"/>
          </a:ln>
          <a:effectLst/>
        </p:spPr>
      </p:cxnSp>
      <p:sp>
        <p:nvSpPr>
          <p:cNvPr id="15" name="Donut 14"/>
          <p:cNvSpPr>
            <a:spLocks noChangeAspect="1"/>
          </p:cNvSpPr>
          <p:nvPr/>
        </p:nvSpPr>
        <p:spPr bwMode="auto">
          <a:xfrm>
            <a:off x="5897880" y="3916680"/>
            <a:ext cx="1645920" cy="1645920"/>
          </a:xfrm>
          <a:prstGeom prst="donut">
            <a:avLst>
              <a:gd name="adj" fmla="val 11101"/>
            </a:avLst>
          </a:prstGeom>
          <a:solidFill>
            <a:srgbClr val="FF0000"/>
          </a:solidFill>
          <a:ln w="9525" cap="flat" cmpd="sng" algn="ctr">
            <a:noFill/>
            <a:prstDash val="solid"/>
            <a:round/>
            <a:headEnd type="none" w="med" len="med"/>
            <a:tailEnd type="none" w="med" len="med"/>
          </a:ln>
          <a:effectLst>
            <a:glow rad="228600">
              <a:srgbClr val="FF0000">
                <a:alpha val="40000"/>
              </a:srgbClr>
            </a:glow>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6" name="Rectangle 15"/>
          <p:cNvSpPr/>
          <p:nvPr/>
        </p:nvSpPr>
        <p:spPr bwMode="auto">
          <a:xfrm>
            <a:off x="2225838" y="1447799"/>
            <a:ext cx="3291041" cy="169161"/>
          </a:xfrm>
          <a:prstGeom prst="rect">
            <a:avLst/>
          </a:prstGeom>
          <a:solidFill>
            <a:srgbClr val="FF0000"/>
          </a:solidFill>
          <a:ln w="9525" cap="flat" cmpd="sng" algn="ctr">
            <a:noFill/>
            <a:prstDash val="solid"/>
            <a:round/>
            <a:headEnd type="none" w="med" len="med"/>
            <a:tailEnd type="triangle" w="med" len="med"/>
          </a:ln>
          <a:effectLst>
            <a:glow rad="228600">
              <a:srgbClr val="FF0000">
                <a:alpha val="40000"/>
              </a:srgbClr>
            </a:glow>
            <a:softEdge rad="12700"/>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cxnSp>
        <p:nvCxnSpPr>
          <p:cNvPr id="17" name="Straight Connector 16"/>
          <p:cNvCxnSpPr>
            <a:stCxn id="16" idx="3"/>
          </p:cNvCxnSpPr>
          <p:nvPr/>
        </p:nvCxnSpPr>
        <p:spPr bwMode="auto">
          <a:xfrm flipV="1">
            <a:off x="5516879" y="1524000"/>
            <a:ext cx="1203961" cy="8380"/>
          </a:xfrm>
          <a:prstGeom prst="line">
            <a:avLst/>
          </a:prstGeom>
          <a:noFill/>
          <a:ln w="50800" cap="flat" cmpd="sng" algn="ctr">
            <a:solidFill>
              <a:schemeClr val="bg1">
                <a:lumMod val="60000"/>
                <a:lumOff val="40000"/>
              </a:schemeClr>
            </a:solidFill>
            <a:prstDash val="solid"/>
            <a:round/>
            <a:headEnd type="none" w="med" len="med"/>
            <a:tailEnd type="triangle" w="med" len="med"/>
          </a:ln>
          <a:effectLst/>
        </p:spPr>
      </p:cxnSp>
      <p:sp>
        <p:nvSpPr>
          <p:cNvPr id="20" name="Donut 19"/>
          <p:cNvSpPr>
            <a:spLocks noChangeAspect="1"/>
          </p:cNvSpPr>
          <p:nvPr/>
        </p:nvSpPr>
        <p:spPr bwMode="auto">
          <a:xfrm>
            <a:off x="2971800" y="4648200"/>
            <a:ext cx="1645920" cy="1645920"/>
          </a:xfrm>
          <a:prstGeom prst="donut">
            <a:avLst>
              <a:gd name="adj" fmla="val 45078"/>
            </a:avLst>
          </a:prstGeom>
          <a:solidFill>
            <a:srgbClr val="FF0000"/>
          </a:solidFill>
          <a:ln w="9525" cap="flat" cmpd="sng" algn="ctr">
            <a:noFill/>
            <a:prstDash val="solid"/>
            <a:round/>
            <a:headEnd type="none" w="med" len="med"/>
            <a:tailEnd type="none" w="med" len="med"/>
          </a:ln>
          <a:effectLst>
            <a:glow rad="228600">
              <a:srgbClr val="FF0000">
                <a:alpha val="40000"/>
              </a:srgbClr>
            </a:glow>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21" name="TextBox 20"/>
          <p:cNvSpPr txBox="1"/>
          <p:nvPr/>
        </p:nvSpPr>
        <p:spPr>
          <a:xfrm>
            <a:off x="176453" y="933271"/>
            <a:ext cx="1957147" cy="1200329"/>
          </a:xfrm>
          <a:prstGeom prst="rect">
            <a:avLst/>
          </a:prstGeom>
          <a:noFill/>
        </p:spPr>
        <p:txBody>
          <a:bodyPr wrap="square" rtlCol="0">
            <a:spAutoFit/>
          </a:bodyPr>
          <a:lstStyle/>
          <a:p>
            <a:pPr algn="l"/>
            <a:r>
              <a:rPr lang="en-US" sz="1800" b="1" dirty="0" smtClean="0"/>
              <a:t>Long pulse (~</a:t>
            </a:r>
            <a:r>
              <a:rPr lang="en-US" sz="1800" b="1" dirty="0" err="1" smtClean="0"/>
              <a:t>msec</a:t>
            </a:r>
            <a:r>
              <a:rPr lang="en-US" sz="1800" b="1" dirty="0" smtClean="0"/>
              <a:t> or </a:t>
            </a:r>
            <a:r>
              <a:rPr lang="en-US" sz="1800" b="1" dirty="0" err="1" smtClean="0"/>
              <a:t>cw</a:t>
            </a:r>
            <a:r>
              <a:rPr lang="en-US" sz="1800" b="1" dirty="0" smtClean="0"/>
              <a:t>) from a linear accelerator</a:t>
            </a:r>
            <a:endParaRPr lang="en-US" sz="1800" b="1" dirty="0"/>
          </a:p>
        </p:txBody>
      </p:sp>
      <p:sp>
        <p:nvSpPr>
          <p:cNvPr id="25" name="TextBox 24"/>
          <p:cNvSpPr txBox="1"/>
          <p:nvPr/>
        </p:nvSpPr>
        <p:spPr>
          <a:xfrm>
            <a:off x="2671011" y="2233855"/>
            <a:ext cx="2205801" cy="923330"/>
          </a:xfrm>
          <a:prstGeom prst="rect">
            <a:avLst/>
          </a:prstGeom>
          <a:noFill/>
        </p:spPr>
        <p:txBody>
          <a:bodyPr wrap="square" rtlCol="0">
            <a:spAutoFit/>
          </a:bodyPr>
          <a:lstStyle/>
          <a:p>
            <a:pPr algn="l"/>
            <a:r>
              <a:rPr lang="en-US" sz="1800" b="1" dirty="0" smtClean="0"/>
              <a:t>Accumulation of a long-pulse in a fixed energy ring</a:t>
            </a:r>
            <a:endParaRPr lang="en-US" sz="1800" b="1" dirty="0"/>
          </a:p>
        </p:txBody>
      </p:sp>
      <p:sp>
        <p:nvSpPr>
          <p:cNvPr id="26" name="TextBox 25"/>
          <p:cNvSpPr txBox="1"/>
          <p:nvPr/>
        </p:nvSpPr>
        <p:spPr>
          <a:xfrm>
            <a:off x="100254" y="3198674"/>
            <a:ext cx="2109546" cy="1754326"/>
          </a:xfrm>
          <a:prstGeom prst="rect">
            <a:avLst/>
          </a:prstGeom>
          <a:noFill/>
        </p:spPr>
        <p:txBody>
          <a:bodyPr wrap="square" rtlCol="0">
            <a:spAutoFit/>
          </a:bodyPr>
          <a:lstStyle/>
          <a:p>
            <a:pPr algn="l"/>
            <a:r>
              <a:rPr lang="en-US" sz="1800" b="1" dirty="0" smtClean="0"/>
              <a:t>Accumulation of a low-energy long-pulse in a synchrotron, and acceleration to high energy</a:t>
            </a:r>
            <a:endParaRPr lang="en-US" sz="1800" b="1" dirty="0"/>
          </a:p>
        </p:txBody>
      </p:sp>
      <p:sp>
        <p:nvSpPr>
          <p:cNvPr id="27" name="TextBox 26"/>
          <p:cNvSpPr txBox="1"/>
          <p:nvPr/>
        </p:nvSpPr>
        <p:spPr>
          <a:xfrm>
            <a:off x="152400" y="5181600"/>
            <a:ext cx="2205799" cy="923330"/>
          </a:xfrm>
          <a:prstGeom prst="rect">
            <a:avLst/>
          </a:prstGeom>
          <a:noFill/>
        </p:spPr>
        <p:txBody>
          <a:bodyPr wrap="square" rtlCol="0">
            <a:spAutoFit/>
          </a:bodyPr>
          <a:lstStyle/>
          <a:p>
            <a:pPr algn="l"/>
            <a:r>
              <a:rPr lang="en-US" sz="1800" b="1" dirty="0" smtClean="0"/>
              <a:t>Continuous beam from a Cyclotron/FFAG</a:t>
            </a:r>
            <a:endParaRPr lang="en-US" sz="1800" b="1" dirty="0"/>
          </a:p>
        </p:txBody>
      </p:sp>
      <p:sp>
        <p:nvSpPr>
          <p:cNvPr id="28" name="TextBox 27"/>
          <p:cNvSpPr txBox="1"/>
          <p:nvPr/>
        </p:nvSpPr>
        <p:spPr>
          <a:xfrm>
            <a:off x="7391400" y="870871"/>
            <a:ext cx="1728547" cy="1034129"/>
          </a:xfrm>
          <a:prstGeom prst="rect">
            <a:avLst/>
          </a:prstGeom>
          <a:noFill/>
        </p:spPr>
        <p:txBody>
          <a:bodyPr wrap="square" rtlCol="0">
            <a:spAutoFit/>
          </a:bodyPr>
          <a:lstStyle/>
          <a:p>
            <a:pPr algn="l"/>
            <a:r>
              <a:rPr lang="en-US" sz="1800" b="1" dirty="0" smtClean="0"/>
              <a:t>LANSCE, ESS</a:t>
            </a:r>
          </a:p>
          <a:p>
            <a:pPr algn="l"/>
            <a:r>
              <a:rPr lang="en-US" sz="1800" b="1" dirty="0" smtClean="0"/>
              <a:t>Project-X</a:t>
            </a:r>
          </a:p>
          <a:p>
            <a:pPr algn="l"/>
            <a:r>
              <a:rPr lang="en-US" sz="1800" b="1" dirty="0" smtClean="0"/>
              <a:t>FRIB, IFMIF</a:t>
            </a:r>
          </a:p>
        </p:txBody>
      </p:sp>
      <p:sp>
        <p:nvSpPr>
          <p:cNvPr id="33" name="TextBox 32"/>
          <p:cNvSpPr txBox="1"/>
          <p:nvPr/>
        </p:nvSpPr>
        <p:spPr>
          <a:xfrm>
            <a:off x="7567853" y="2041672"/>
            <a:ext cx="1728547" cy="1311128"/>
          </a:xfrm>
          <a:prstGeom prst="rect">
            <a:avLst/>
          </a:prstGeom>
          <a:noFill/>
        </p:spPr>
        <p:txBody>
          <a:bodyPr wrap="square" rtlCol="0">
            <a:spAutoFit/>
          </a:bodyPr>
          <a:lstStyle/>
          <a:p>
            <a:pPr algn="l"/>
            <a:r>
              <a:rPr lang="en-US" sz="1800" b="1" dirty="0" smtClean="0"/>
              <a:t>SNS</a:t>
            </a:r>
          </a:p>
          <a:p>
            <a:pPr algn="l"/>
            <a:r>
              <a:rPr lang="en-US" sz="1800" b="1" dirty="0" smtClean="0"/>
              <a:t>PSR/LANL</a:t>
            </a:r>
          </a:p>
          <a:p>
            <a:pPr algn="l"/>
            <a:r>
              <a:rPr lang="en-US" sz="1800" b="1" dirty="0" smtClean="0"/>
              <a:t>Driver for Muon Coll.</a:t>
            </a:r>
          </a:p>
        </p:txBody>
      </p:sp>
      <p:sp>
        <p:nvSpPr>
          <p:cNvPr id="34" name="TextBox 33"/>
          <p:cNvSpPr txBox="1"/>
          <p:nvPr/>
        </p:nvSpPr>
        <p:spPr>
          <a:xfrm>
            <a:off x="7720253" y="4223671"/>
            <a:ext cx="1728547" cy="1034129"/>
          </a:xfrm>
          <a:prstGeom prst="rect">
            <a:avLst/>
          </a:prstGeom>
          <a:noFill/>
        </p:spPr>
        <p:txBody>
          <a:bodyPr wrap="square" rtlCol="0">
            <a:spAutoFit/>
          </a:bodyPr>
          <a:lstStyle/>
          <a:p>
            <a:pPr algn="l"/>
            <a:r>
              <a:rPr lang="en-US" sz="1800" b="1" dirty="0" smtClean="0"/>
              <a:t>HEP Inject.</a:t>
            </a:r>
          </a:p>
          <a:p>
            <a:pPr algn="l"/>
            <a:r>
              <a:rPr lang="en-US" sz="1800" b="1" dirty="0" smtClean="0"/>
              <a:t>ISIS/RAL</a:t>
            </a:r>
          </a:p>
          <a:p>
            <a:pPr algn="l"/>
            <a:r>
              <a:rPr lang="en-US" sz="1800" b="1" dirty="0" smtClean="0"/>
              <a:t>J-PARC</a:t>
            </a:r>
          </a:p>
        </p:txBody>
      </p:sp>
      <p:sp>
        <p:nvSpPr>
          <p:cNvPr id="35" name="TextBox 34"/>
          <p:cNvSpPr txBox="1"/>
          <p:nvPr/>
        </p:nvSpPr>
        <p:spPr>
          <a:xfrm>
            <a:off x="7696200" y="5574268"/>
            <a:ext cx="1295400" cy="369332"/>
          </a:xfrm>
          <a:prstGeom prst="rect">
            <a:avLst/>
          </a:prstGeom>
          <a:noFill/>
        </p:spPr>
        <p:txBody>
          <a:bodyPr wrap="square" rtlCol="0">
            <a:spAutoFit/>
          </a:bodyPr>
          <a:lstStyle/>
          <a:p>
            <a:pPr algn="l"/>
            <a:r>
              <a:rPr lang="en-US" sz="1800" b="1" dirty="0" smtClean="0"/>
              <a:t>PSI</a:t>
            </a:r>
          </a:p>
        </p:txBody>
      </p:sp>
    </p:spTree>
    <p:extLst>
      <p:ext uri="{BB962C8B-B14F-4D97-AF65-F5344CB8AC3E}">
        <p14:creationId xmlns:p14="http://schemas.microsoft.com/office/powerpoint/2010/main" val="23832679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7299" y="56794"/>
            <a:ext cx="8768101" cy="880369"/>
          </a:xfrm>
        </p:spPr>
        <p:txBody>
          <a:bodyPr/>
          <a:lstStyle/>
          <a:p>
            <a:r>
              <a:rPr lang="en-US" sz="3200" b="1" dirty="0" smtClean="0"/>
              <a:t>A Zoo of RF Structures for </a:t>
            </a:r>
            <a:r>
              <a:rPr lang="el-GR" sz="3200" b="1" dirty="0" smtClean="0"/>
              <a:t>β</a:t>
            </a:r>
            <a:r>
              <a:rPr lang="en-US" sz="3200" b="1" dirty="0" smtClean="0"/>
              <a:t> &lt; 1 Acceleration </a:t>
            </a:r>
            <a:endParaRPr lang="en-US" sz="3200" b="1" dirty="0"/>
          </a:p>
        </p:txBody>
      </p:sp>
      <p:pic>
        <p:nvPicPr>
          <p:cNvPr id="5" name="Picture 33" descr="cavity2"/>
          <p:cNvPicPr>
            <a:picLocks noChangeAspect="1" noChangeArrowheads="1"/>
          </p:cNvPicPr>
          <p:nvPr/>
        </p:nvPicPr>
        <p:blipFill>
          <a:blip r:embed="rId2" cstate="print"/>
          <a:srcRect/>
          <a:stretch>
            <a:fillRect/>
          </a:stretch>
        </p:blipFill>
        <p:spPr bwMode="auto">
          <a:xfrm>
            <a:off x="6003757" y="4523874"/>
            <a:ext cx="2622701" cy="855773"/>
          </a:xfrm>
          <a:prstGeom prst="rect">
            <a:avLst/>
          </a:prstGeom>
          <a:noFill/>
          <a:ln w="9525">
            <a:noFill/>
            <a:miter lim="800000"/>
            <a:headEnd/>
            <a:tailEnd/>
          </a:ln>
        </p:spPr>
      </p:pic>
      <p:pic>
        <p:nvPicPr>
          <p:cNvPr id="9" name="Picture 5" descr="DTLInside"/>
          <p:cNvPicPr>
            <a:picLocks noChangeAspect="1" noChangeArrowheads="1"/>
          </p:cNvPicPr>
          <p:nvPr/>
        </p:nvPicPr>
        <p:blipFill>
          <a:blip r:embed="rId3" cstate="print"/>
          <a:srcRect/>
          <a:stretch>
            <a:fillRect/>
          </a:stretch>
        </p:blipFill>
        <p:spPr bwMode="auto">
          <a:xfrm>
            <a:off x="1402004" y="2322095"/>
            <a:ext cx="1036989" cy="1383632"/>
          </a:xfrm>
          <a:prstGeom prst="rect">
            <a:avLst/>
          </a:prstGeom>
          <a:noFill/>
        </p:spPr>
      </p:pic>
      <p:pic>
        <p:nvPicPr>
          <p:cNvPr id="10" name="Picture 13" descr="P0003054"/>
          <p:cNvPicPr>
            <a:picLocks noChangeAspect="1" noChangeArrowheads="1"/>
          </p:cNvPicPr>
          <p:nvPr/>
        </p:nvPicPr>
        <p:blipFill>
          <a:blip r:embed="rId4" cstate="print"/>
          <a:srcRect l="51871" t="12162" r="16567" b="39201"/>
          <a:stretch>
            <a:fillRect/>
          </a:stretch>
        </p:blipFill>
        <p:spPr>
          <a:xfrm>
            <a:off x="5438273" y="1130940"/>
            <a:ext cx="1963589" cy="1636324"/>
          </a:xfrm>
          <a:prstGeom prst="rect">
            <a:avLst/>
          </a:prstGeom>
          <a:noFill/>
          <a:ln/>
        </p:spPr>
      </p:pic>
      <p:pic>
        <p:nvPicPr>
          <p:cNvPr id="11" name="Picture 3" descr="full assembly wall cut"/>
          <p:cNvPicPr>
            <a:picLocks noChangeAspect="1" noChangeArrowheads="1"/>
          </p:cNvPicPr>
          <p:nvPr/>
        </p:nvPicPr>
        <p:blipFill>
          <a:blip r:embed="rId5" cstate="print"/>
          <a:srcRect l="6097" t="6007" r="13115" b="3880"/>
          <a:stretch>
            <a:fillRect/>
          </a:stretch>
        </p:blipFill>
        <p:spPr bwMode="auto">
          <a:xfrm>
            <a:off x="1504618" y="1251284"/>
            <a:ext cx="877635" cy="993274"/>
          </a:xfrm>
          <a:prstGeom prst="rect">
            <a:avLst/>
          </a:prstGeom>
          <a:noFill/>
          <a:ln w="9525">
            <a:noFill/>
            <a:miter lim="800000"/>
            <a:headEnd/>
            <a:tailEnd/>
          </a:ln>
        </p:spPr>
      </p:pic>
      <p:pic>
        <p:nvPicPr>
          <p:cNvPr id="12" name="Picture 4"/>
          <p:cNvPicPr>
            <a:picLocks noChangeAspect="1" noChangeArrowheads="1"/>
          </p:cNvPicPr>
          <p:nvPr/>
        </p:nvPicPr>
        <p:blipFill>
          <a:blip r:embed="rId6" cstate="print"/>
          <a:srcRect l="14182" t="9232" r="14182" b="9232"/>
          <a:stretch>
            <a:fillRect/>
          </a:stretch>
        </p:blipFill>
        <p:spPr bwMode="auto">
          <a:xfrm>
            <a:off x="1715586" y="4414773"/>
            <a:ext cx="1208087" cy="1260456"/>
          </a:xfrm>
          <a:prstGeom prst="rect">
            <a:avLst/>
          </a:prstGeom>
          <a:noFill/>
          <a:ln w="9525">
            <a:noFill/>
            <a:miter lim="800000"/>
            <a:headEnd/>
            <a:tailEnd/>
          </a:ln>
        </p:spPr>
      </p:pic>
      <p:pic>
        <p:nvPicPr>
          <p:cNvPr id="13" name="Picture 10" descr="TripSpk62"/>
          <p:cNvPicPr>
            <a:picLocks noChangeAspect="1" noChangeArrowheads="1"/>
          </p:cNvPicPr>
          <p:nvPr/>
        </p:nvPicPr>
        <p:blipFill>
          <a:blip r:embed="rId7" cstate="print">
            <a:clrChange>
              <a:clrFrom>
                <a:srgbClr val="FEFEFE"/>
              </a:clrFrom>
              <a:clrTo>
                <a:srgbClr val="FEFEFE">
                  <a:alpha val="0"/>
                </a:srgbClr>
              </a:clrTo>
            </a:clrChange>
          </a:blip>
          <a:srcRect/>
          <a:stretch>
            <a:fillRect/>
          </a:stretch>
        </p:blipFill>
        <p:spPr bwMode="auto">
          <a:xfrm>
            <a:off x="3320798" y="4408437"/>
            <a:ext cx="1564023" cy="1096763"/>
          </a:xfrm>
          <a:prstGeom prst="rect">
            <a:avLst/>
          </a:prstGeom>
          <a:noFill/>
          <a:ln w="9525">
            <a:noFill/>
            <a:miter lim="800000"/>
            <a:headEnd/>
            <a:tailEnd/>
          </a:ln>
        </p:spPr>
      </p:pic>
      <p:sp>
        <p:nvSpPr>
          <p:cNvPr id="14" name="Right Arrow 13"/>
          <p:cNvSpPr/>
          <p:nvPr/>
        </p:nvSpPr>
        <p:spPr>
          <a:xfrm>
            <a:off x="168442" y="3729788"/>
            <a:ext cx="8626642" cy="5775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0" y="3441032"/>
            <a:ext cx="830179" cy="461665"/>
          </a:xfrm>
          <a:prstGeom prst="rect">
            <a:avLst/>
          </a:prstGeom>
          <a:noFill/>
        </p:spPr>
        <p:txBody>
          <a:bodyPr wrap="square" rtlCol="0">
            <a:spAutoFit/>
          </a:bodyPr>
          <a:lstStyle/>
          <a:p>
            <a:r>
              <a:rPr lang="en-US" sz="2400" b="1" dirty="0" smtClean="0">
                <a:sym typeface="Symbol"/>
              </a:rPr>
              <a:t>=0</a:t>
            </a:r>
            <a:endParaRPr lang="en-US" sz="2400" b="1" dirty="0"/>
          </a:p>
        </p:txBody>
      </p:sp>
      <p:sp>
        <p:nvSpPr>
          <p:cNvPr id="16" name="TextBox 15"/>
          <p:cNvSpPr txBox="1"/>
          <p:nvPr/>
        </p:nvSpPr>
        <p:spPr>
          <a:xfrm>
            <a:off x="8446173" y="3388895"/>
            <a:ext cx="830179" cy="461665"/>
          </a:xfrm>
          <a:prstGeom prst="rect">
            <a:avLst/>
          </a:prstGeom>
          <a:noFill/>
        </p:spPr>
        <p:txBody>
          <a:bodyPr wrap="square" rtlCol="0">
            <a:spAutoFit/>
          </a:bodyPr>
          <a:lstStyle/>
          <a:p>
            <a:r>
              <a:rPr lang="en-US" sz="2400" b="1" dirty="0" smtClean="0">
                <a:sym typeface="Symbol"/>
              </a:rPr>
              <a:t>=1</a:t>
            </a:r>
            <a:endParaRPr lang="en-US" sz="2400" b="1" dirty="0"/>
          </a:p>
        </p:txBody>
      </p:sp>
      <p:sp>
        <p:nvSpPr>
          <p:cNvPr id="17" name="TextBox 16"/>
          <p:cNvSpPr txBox="1"/>
          <p:nvPr/>
        </p:nvSpPr>
        <p:spPr>
          <a:xfrm>
            <a:off x="397042" y="3765883"/>
            <a:ext cx="962526" cy="461665"/>
          </a:xfrm>
          <a:prstGeom prst="rect">
            <a:avLst/>
          </a:prstGeom>
          <a:noFill/>
        </p:spPr>
        <p:txBody>
          <a:bodyPr wrap="square" rtlCol="0">
            <a:spAutoFit/>
          </a:bodyPr>
          <a:lstStyle/>
          <a:p>
            <a:r>
              <a:rPr lang="en-US" sz="2400" b="1" dirty="0" smtClean="0"/>
              <a:t>0.05</a:t>
            </a:r>
            <a:endParaRPr lang="en-US" sz="2400" b="1" dirty="0"/>
          </a:p>
        </p:txBody>
      </p:sp>
      <p:sp>
        <p:nvSpPr>
          <p:cNvPr id="18" name="TextBox 17"/>
          <p:cNvSpPr txBox="1"/>
          <p:nvPr/>
        </p:nvSpPr>
        <p:spPr>
          <a:xfrm>
            <a:off x="1259305" y="3785937"/>
            <a:ext cx="962526" cy="461665"/>
          </a:xfrm>
          <a:prstGeom prst="rect">
            <a:avLst/>
          </a:prstGeom>
          <a:noFill/>
        </p:spPr>
        <p:txBody>
          <a:bodyPr wrap="square" rtlCol="0">
            <a:spAutoFit/>
          </a:bodyPr>
          <a:lstStyle/>
          <a:p>
            <a:r>
              <a:rPr lang="en-US" sz="2400" b="1" dirty="0" smtClean="0"/>
              <a:t>0.1</a:t>
            </a:r>
            <a:endParaRPr lang="en-US" sz="2400" b="1" dirty="0"/>
          </a:p>
        </p:txBody>
      </p:sp>
      <p:sp>
        <p:nvSpPr>
          <p:cNvPr id="19" name="TextBox 18"/>
          <p:cNvSpPr txBox="1"/>
          <p:nvPr/>
        </p:nvSpPr>
        <p:spPr>
          <a:xfrm>
            <a:off x="2386263" y="3793958"/>
            <a:ext cx="962526" cy="461665"/>
          </a:xfrm>
          <a:prstGeom prst="rect">
            <a:avLst/>
          </a:prstGeom>
          <a:noFill/>
        </p:spPr>
        <p:txBody>
          <a:bodyPr wrap="square" rtlCol="0">
            <a:spAutoFit/>
          </a:bodyPr>
          <a:lstStyle/>
          <a:p>
            <a:r>
              <a:rPr lang="en-US" sz="2400" b="1" dirty="0" smtClean="0"/>
              <a:t>0.25</a:t>
            </a:r>
            <a:endParaRPr lang="en-US" sz="2400" b="1" dirty="0"/>
          </a:p>
        </p:txBody>
      </p:sp>
      <p:sp>
        <p:nvSpPr>
          <p:cNvPr id="20" name="TextBox 19"/>
          <p:cNvSpPr txBox="1"/>
          <p:nvPr/>
        </p:nvSpPr>
        <p:spPr>
          <a:xfrm>
            <a:off x="4174958" y="3789947"/>
            <a:ext cx="962526" cy="461665"/>
          </a:xfrm>
          <a:prstGeom prst="rect">
            <a:avLst/>
          </a:prstGeom>
          <a:noFill/>
        </p:spPr>
        <p:txBody>
          <a:bodyPr wrap="square" rtlCol="0">
            <a:spAutoFit/>
          </a:bodyPr>
          <a:lstStyle/>
          <a:p>
            <a:r>
              <a:rPr lang="en-US" sz="2400" b="1" dirty="0" smtClean="0"/>
              <a:t>0.5</a:t>
            </a:r>
            <a:endParaRPr lang="en-US" sz="2400" b="1" dirty="0"/>
          </a:p>
        </p:txBody>
      </p:sp>
      <p:sp>
        <p:nvSpPr>
          <p:cNvPr id="21" name="TextBox 20"/>
          <p:cNvSpPr txBox="1"/>
          <p:nvPr/>
        </p:nvSpPr>
        <p:spPr>
          <a:xfrm>
            <a:off x="6866021" y="3785938"/>
            <a:ext cx="962526" cy="461665"/>
          </a:xfrm>
          <a:prstGeom prst="rect">
            <a:avLst/>
          </a:prstGeom>
          <a:noFill/>
        </p:spPr>
        <p:txBody>
          <a:bodyPr wrap="square" rtlCol="0">
            <a:spAutoFit/>
          </a:bodyPr>
          <a:lstStyle/>
          <a:p>
            <a:r>
              <a:rPr lang="en-US" sz="2400" b="1" dirty="0" smtClean="0"/>
              <a:t>0.8</a:t>
            </a:r>
            <a:endParaRPr lang="en-US" sz="2400" b="1" dirty="0"/>
          </a:p>
        </p:txBody>
      </p:sp>
      <p:pic>
        <p:nvPicPr>
          <p:cNvPr id="325633" name="Picture 1"/>
          <p:cNvPicPr>
            <a:picLocks noChangeAspect="1" noChangeArrowheads="1"/>
          </p:cNvPicPr>
          <p:nvPr/>
        </p:nvPicPr>
        <p:blipFill>
          <a:blip r:embed="rId8" cstate="print"/>
          <a:srcRect/>
          <a:stretch>
            <a:fillRect/>
          </a:stretch>
        </p:blipFill>
        <p:spPr bwMode="auto">
          <a:xfrm>
            <a:off x="494548" y="4271210"/>
            <a:ext cx="460491" cy="1852864"/>
          </a:xfrm>
          <a:prstGeom prst="rect">
            <a:avLst/>
          </a:prstGeom>
          <a:noFill/>
          <a:ln w="9525">
            <a:noFill/>
            <a:miter lim="800000"/>
            <a:headEnd/>
            <a:tailEnd/>
          </a:ln>
        </p:spPr>
      </p:pic>
      <p:pic>
        <p:nvPicPr>
          <p:cNvPr id="325634" name="Picture 2"/>
          <p:cNvPicPr>
            <a:picLocks noChangeAspect="1" noChangeArrowheads="1"/>
          </p:cNvPicPr>
          <p:nvPr/>
        </p:nvPicPr>
        <p:blipFill>
          <a:blip r:embed="rId9" cstate="print"/>
          <a:srcRect/>
          <a:stretch>
            <a:fillRect/>
          </a:stretch>
        </p:blipFill>
        <p:spPr bwMode="auto">
          <a:xfrm>
            <a:off x="4813028" y="4223084"/>
            <a:ext cx="1117789" cy="1554078"/>
          </a:xfrm>
          <a:prstGeom prst="rect">
            <a:avLst/>
          </a:prstGeom>
          <a:noFill/>
          <a:ln w="9525">
            <a:noFill/>
            <a:miter lim="800000"/>
            <a:headEnd/>
            <a:tailEnd/>
          </a:ln>
        </p:spPr>
      </p:pic>
      <p:pic>
        <p:nvPicPr>
          <p:cNvPr id="325635" name="Picture 3"/>
          <p:cNvPicPr>
            <a:picLocks noChangeAspect="1" noChangeArrowheads="1"/>
          </p:cNvPicPr>
          <p:nvPr/>
        </p:nvPicPr>
        <p:blipFill>
          <a:blip r:embed="rId10" cstate="print"/>
          <a:srcRect/>
          <a:stretch>
            <a:fillRect/>
          </a:stretch>
        </p:blipFill>
        <p:spPr bwMode="auto">
          <a:xfrm>
            <a:off x="1199134" y="5462336"/>
            <a:ext cx="2477515" cy="1236245"/>
          </a:xfrm>
          <a:prstGeom prst="rect">
            <a:avLst/>
          </a:prstGeom>
          <a:noFill/>
          <a:ln w="9525">
            <a:noFill/>
            <a:miter lim="800000"/>
            <a:headEnd/>
            <a:tailEnd/>
          </a:ln>
        </p:spPr>
      </p:pic>
      <p:pic>
        <p:nvPicPr>
          <p:cNvPr id="4" name="Picture 1" descr="C:\Documents and Settings\iyu\Desktop\Laptop Files\My Seminars and Talks\SLAC Colloquium\IHpicture.jpg"/>
          <p:cNvPicPr>
            <a:picLocks noChangeAspect="1" noChangeArrowheads="1"/>
          </p:cNvPicPr>
          <p:nvPr/>
        </p:nvPicPr>
        <p:blipFill>
          <a:blip r:embed="rId11" cstate="print"/>
          <a:srcRect/>
          <a:stretch>
            <a:fillRect/>
          </a:stretch>
        </p:blipFill>
        <p:spPr bwMode="auto">
          <a:xfrm>
            <a:off x="2466473" y="2344733"/>
            <a:ext cx="1239253" cy="1348711"/>
          </a:xfrm>
          <a:prstGeom prst="rect">
            <a:avLst/>
          </a:prstGeom>
          <a:noFill/>
        </p:spPr>
      </p:pic>
      <p:pic>
        <p:nvPicPr>
          <p:cNvPr id="23" name="Picture 32"/>
          <p:cNvPicPr>
            <a:picLocks noChangeAspect="1" noChangeArrowheads="1"/>
          </p:cNvPicPr>
          <p:nvPr/>
        </p:nvPicPr>
        <p:blipFill>
          <a:blip r:embed="rId12" cstate="print"/>
          <a:srcRect/>
          <a:stretch>
            <a:fillRect/>
          </a:stretch>
        </p:blipFill>
        <p:spPr bwMode="auto">
          <a:xfrm>
            <a:off x="166823" y="2514593"/>
            <a:ext cx="1402538" cy="950495"/>
          </a:xfrm>
          <a:prstGeom prst="rect">
            <a:avLst/>
          </a:prstGeom>
          <a:noFill/>
          <a:ln w="9525">
            <a:noFill/>
            <a:miter lim="800000"/>
            <a:headEnd/>
            <a:tailEnd/>
          </a:ln>
          <a:effectLst/>
        </p:spPr>
      </p:pic>
      <p:pic>
        <p:nvPicPr>
          <p:cNvPr id="6" name="Picture 2"/>
          <p:cNvPicPr>
            <a:picLocks noChangeAspect="1" noChangeArrowheads="1"/>
          </p:cNvPicPr>
          <p:nvPr/>
        </p:nvPicPr>
        <p:blipFill>
          <a:blip r:embed="rId13" cstate="print"/>
          <a:srcRect/>
          <a:stretch>
            <a:fillRect/>
          </a:stretch>
        </p:blipFill>
        <p:spPr bwMode="auto">
          <a:xfrm>
            <a:off x="3886343" y="2875547"/>
            <a:ext cx="2770630" cy="864520"/>
          </a:xfrm>
          <a:prstGeom prst="rect">
            <a:avLst/>
          </a:prstGeom>
          <a:noFill/>
          <a:ln w="9525">
            <a:noFill/>
            <a:miter lim="800000"/>
            <a:headEnd/>
            <a:tailEnd/>
          </a:ln>
        </p:spPr>
      </p:pic>
      <p:sp>
        <p:nvSpPr>
          <p:cNvPr id="24" name="TextBox 23"/>
          <p:cNvSpPr txBox="1"/>
          <p:nvPr/>
        </p:nvSpPr>
        <p:spPr>
          <a:xfrm>
            <a:off x="2602523" y="1195754"/>
            <a:ext cx="2658794" cy="707886"/>
          </a:xfrm>
          <a:prstGeom prst="rect">
            <a:avLst/>
          </a:prstGeom>
          <a:noFill/>
        </p:spPr>
        <p:txBody>
          <a:bodyPr wrap="square" rtlCol="0">
            <a:spAutoFit/>
          </a:bodyPr>
          <a:lstStyle/>
          <a:p>
            <a:r>
              <a:rPr lang="en-US" sz="2000" b="1" dirty="0" smtClean="0"/>
              <a:t>Normal Conducting Structures</a:t>
            </a:r>
            <a:endParaRPr lang="en-US" sz="2000" b="1" dirty="0"/>
          </a:p>
        </p:txBody>
      </p:sp>
      <p:sp>
        <p:nvSpPr>
          <p:cNvPr id="25" name="TextBox 24"/>
          <p:cNvSpPr txBox="1"/>
          <p:nvPr/>
        </p:nvSpPr>
        <p:spPr>
          <a:xfrm>
            <a:off x="6018630" y="5638801"/>
            <a:ext cx="2658794" cy="707886"/>
          </a:xfrm>
          <a:prstGeom prst="rect">
            <a:avLst/>
          </a:prstGeom>
          <a:noFill/>
        </p:spPr>
        <p:txBody>
          <a:bodyPr wrap="square" rtlCol="0">
            <a:spAutoFit/>
          </a:bodyPr>
          <a:lstStyle/>
          <a:p>
            <a:r>
              <a:rPr lang="en-US" sz="2000" b="1" dirty="0" smtClean="0"/>
              <a:t>Superconducting Structures</a:t>
            </a:r>
            <a:endParaRPr lang="en-US" sz="2000" b="1" dirty="0"/>
          </a:p>
        </p:txBody>
      </p:sp>
      <p:sp>
        <p:nvSpPr>
          <p:cNvPr id="7" name="Slide Number Placeholder 6"/>
          <p:cNvSpPr>
            <a:spLocks noGrp="1"/>
          </p:cNvSpPr>
          <p:nvPr>
            <p:ph type="sldNum" sz="quarter" idx="11"/>
          </p:nvPr>
        </p:nvSpPr>
        <p:spPr/>
        <p:txBody>
          <a:bodyPr/>
          <a:lstStyle/>
          <a:p>
            <a:pPr>
              <a:defRPr/>
            </a:pPr>
            <a:fld id="{EEB64668-9DC1-4FB1-8BD5-90EFBCB61419}" type="slidenum">
              <a:rPr lang="en-US" smtClean="0"/>
              <a:pPr>
                <a:defRPr/>
              </a:pPr>
              <a:t>49</a:t>
            </a:fld>
            <a:endParaRPr lang="en-US"/>
          </a:p>
        </p:txBody>
      </p:sp>
      <p:sp>
        <p:nvSpPr>
          <p:cNvPr id="2" name="Footer Placeholder 1"/>
          <p:cNvSpPr>
            <a:spLocks noGrp="1"/>
          </p:cNvSpPr>
          <p:nvPr>
            <p:ph type="ftr" sz="quarter" idx="10"/>
          </p:nvPr>
        </p:nvSpPr>
        <p:spPr/>
        <p:txBody>
          <a:bodyPr/>
          <a:lstStyle/>
          <a:p>
            <a:pPr>
              <a:defRPr/>
            </a:pPr>
            <a:r>
              <a:rPr lang="en-US" smtClean="0"/>
              <a:t>S. Henderson, AAC 2012, June 11, 2012</a:t>
            </a:r>
            <a:endParaRPr lang="en-US"/>
          </a:p>
        </p:txBody>
      </p:sp>
    </p:spTree>
    <p:extLst>
      <p:ext uri="{BB962C8B-B14F-4D97-AF65-F5344CB8AC3E}">
        <p14:creationId xmlns:p14="http://schemas.microsoft.com/office/powerpoint/2010/main" val="27812016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4294967295"/>
          </p:nvPr>
        </p:nvSpPr>
        <p:spPr>
          <a:xfrm>
            <a:off x="6553200" y="6248400"/>
            <a:ext cx="2133600" cy="457200"/>
          </a:xfrm>
          <a:prstGeom prst="rect">
            <a:avLst/>
          </a:prstGeom>
        </p:spPr>
        <p:txBody>
          <a:bodyPr/>
          <a:lstStyle/>
          <a:p>
            <a:fld id="{32507795-C29F-4606-8B22-0F6EB7CBDD72}" type="slidenum">
              <a:rPr lang="en-US"/>
              <a:pPr/>
              <a:t>5</a:t>
            </a:fld>
            <a:endParaRPr lang="en-US" dirty="0"/>
          </a:p>
        </p:txBody>
      </p:sp>
      <p:sp>
        <p:nvSpPr>
          <p:cNvPr id="1973250" name="Rectangle 2"/>
          <p:cNvSpPr>
            <a:spLocks noGrp="1" noChangeArrowheads="1"/>
          </p:cNvSpPr>
          <p:nvPr>
            <p:ph type="title"/>
          </p:nvPr>
        </p:nvSpPr>
        <p:spPr/>
        <p:txBody>
          <a:bodyPr/>
          <a:lstStyle/>
          <a:p>
            <a:r>
              <a:rPr lang="en-US" sz="3200" b="1" dirty="0" smtClean="0"/>
              <a:t>The State of Knowledge</a:t>
            </a:r>
            <a:endParaRPr lang="en-US" sz="3200" b="1" dirty="0"/>
          </a:p>
        </p:txBody>
      </p:sp>
      <p:sp>
        <p:nvSpPr>
          <p:cNvPr id="1973251" name="Rectangle 3"/>
          <p:cNvSpPr>
            <a:spLocks noGrp="1" noChangeArrowheads="1"/>
          </p:cNvSpPr>
          <p:nvPr>
            <p:ph type="body" sz="half" idx="1"/>
          </p:nvPr>
        </p:nvSpPr>
        <p:spPr>
          <a:xfrm>
            <a:off x="685806" y="1600200"/>
            <a:ext cx="3492500" cy="4530725"/>
          </a:xfrm>
        </p:spPr>
        <p:txBody>
          <a:bodyPr/>
          <a:lstStyle/>
          <a:p>
            <a:r>
              <a:rPr lang="en-US" sz="2000" dirty="0"/>
              <a:t>The present theory is a remarkable intellectual construction</a:t>
            </a:r>
          </a:p>
          <a:p>
            <a:endParaRPr lang="en-US" sz="2000" dirty="0"/>
          </a:p>
          <a:p>
            <a:r>
              <a:rPr lang="en-US" sz="2000" dirty="0"/>
              <a:t>Every particle experiment ever done fits in the framework</a:t>
            </a:r>
          </a:p>
          <a:p>
            <a:endParaRPr lang="en-US" sz="2000" dirty="0"/>
          </a:p>
          <a:p>
            <a:r>
              <a:rPr lang="en-US" sz="2000" dirty="0"/>
              <a:t>But </a:t>
            </a:r>
            <a:r>
              <a:rPr lang="en-US" sz="2000" dirty="0" smtClean="0"/>
              <a:t>it is not complete; basic symmetries of the </a:t>
            </a:r>
            <a:r>
              <a:rPr lang="en-US" sz="2000" dirty="0" err="1" smtClean="0"/>
              <a:t>Lagrangian</a:t>
            </a:r>
            <a:r>
              <a:rPr lang="en-US" sz="2000" dirty="0" smtClean="0"/>
              <a:t> require symmetry breaking</a:t>
            </a:r>
            <a:endParaRPr lang="en-US" sz="2000" dirty="0"/>
          </a:p>
        </p:txBody>
      </p:sp>
      <p:pic>
        <p:nvPicPr>
          <p:cNvPr id="3" name="Content Placeholder 2"/>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343406" y="1597230"/>
            <a:ext cx="4572000" cy="4082143"/>
          </a:xfrm>
        </p:spPr>
      </p:pic>
      <p:sp>
        <p:nvSpPr>
          <p:cNvPr id="2" name="Footer Placeholder 1"/>
          <p:cNvSpPr>
            <a:spLocks noGrp="1"/>
          </p:cNvSpPr>
          <p:nvPr>
            <p:ph type="ftr" sz="quarter" idx="10"/>
          </p:nvPr>
        </p:nvSpPr>
        <p:spPr/>
        <p:txBody>
          <a:bodyPr/>
          <a:lstStyle/>
          <a:p>
            <a:pPr>
              <a:defRPr/>
            </a:pPr>
            <a:r>
              <a:rPr lang="en-US" smtClean="0"/>
              <a:t>S. Henderson, AAC 2012, June 11, 2012</a:t>
            </a:r>
            <a:endParaRPr lang="en-US" sz="1200" dirty="0"/>
          </a:p>
        </p:txBody>
      </p:sp>
    </p:spTree>
    <p:extLst>
      <p:ext uri="{BB962C8B-B14F-4D97-AF65-F5344CB8AC3E}">
        <p14:creationId xmlns:p14="http://schemas.microsoft.com/office/powerpoint/2010/main" val="42348839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04" y="141018"/>
            <a:ext cx="8229600" cy="487954"/>
          </a:xfrm>
        </p:spPr>
        <p:txBody>
          <a:bodyPr/>
          <a:lstStyle/>
          <a:p>
            <a:r>
              <a:rPr lang="en-US" sz="3200" b="1" dirty="0" smtClean="0"/>
              <a:t>Linac Architecture Design Choices</a:t>
            </a:r>
            <a:endParaRPr lang="en-US" sz="3200" b="1" dirty="0"/>
          </a:p>
        </p:txBody>
      </p:sp>
      <p:sp>
        <p:nvSpPr>
          <p:cNvPr id="5" name="Content Placeholder 2"/>
          <p:cNvSpPr txBox="1">
            <a:spLocks/>
          </p:cNvSpPr>
          <p:nvPr/>
        </p:nvSpPr>
        <p:spPr>
          <a:xfrm>
            <a:off x="76200" y="1050111"/>
            <a:ext cx="3486246" cy="3826689"/>
          </a:xfrm>
          <a:prstGeom prst="rect">
            <a:avLst/>
          </a:prstGeom>
        </p:spPr>
        <p:txBody>
          <a:bodyPr vert="horz" wrap="square" lIns="91440" tIns="45720" rIns="91440" bIns="45720" rtlCol="0">
            <a:spAutoFit/>
          </a:bodyPr>
          <a:lstStyle/>
          <a:p>
            <a:pPr marL="342900" indent="-342900" algn="l" fontAlgn="auto">
              <a:lnSpc>
                <a:spcPct val="90000"/>
              </a:lnSpc>
              <a:spcBef>
                <a:spcPts val="800"/>
              </a:spcBef>
              <a:spcAft>
                <a:spcPts val="0"/>
              </a:spcAft>
              <a:buClr>
                <a:srgbClr val="CCFFFF"/>
              </a:buClr>
              <a:buFont typeface="Arial" pitchFamily="34" charset="0"/>
              <a:buChar char="•"/>
              <a:defRPr/>
            </a:pPr>
            <a:r>
              <a:rPr kumimoji="0" lang="en-US" sz="2000" b="1" i="0" u="none" strike="noStrike" kern="1200" cap="none" spc="0" normalizeH="0" baseline="0" noProof="0" dirty="0" smtClean="0">
                <a:ln>
                  <a:noFill/>
                </a:ln>
                <a:solidFill>
                  <a:schemeClr val="tx1"/>
                </a:solidFill>
                <a:effectLst/>
                <a:uLnTx/>
                <a:uFillTx/>
                <a:latin typeface="Arial" pitchFamily="34" charset="0"/>
                <a:cs typeface="Arial" pitchFamily="34" charset="0"/>
              </a:rPr>
              <a:t>Choice of RF structure</a:t>
            </a:r>
          </a:p>
          <a:p>
            <a:pPr marL="342900" indent="-342900" algn="l" fontAlgn="auto">
              <a:lnSpc>
                <a:spcPct val="90000"/>
              </a:lnSpc>
              <a:spcBef>
                <a:spcPts val="800"/>
              </a:spcBef>
              <a:spcAft>
                <a:spcPts val="0"/>
              </a:spcAft>
              <a:buClr>
                <a:srgbClr val="CCFFFF"/>
              </a:buClr>
              <a:buFont typeface="Arial" pitchFamily="34" charset="0"/>
              <a:buChar char="•"/>
              <a:defRPr/>
            </a:pPr>
            <a:r>
              <a:rPr lang="en-US" sz="2000" b="1" dirty="0" smtClean="0">
                <a:latin typeface="Arial" pitchFamily="34" charset="0"/>
                <a:cs typeface="Arial" pitchFamily="34" charset="0"/>
              </a:rPr>
              <a:t>Choice of RF frequency (structure, available RF power sources)</a:t>
            </a:r>
          </a:p>
          <a:p>
            <a:pPr marL="342900" indent="-342900" algn="l" fontAlgn="auto">
              <a:lnSpc>
                <a:spcPct val="90000"/>
              </a:lnSpc>
              <a:spcBef>
                <a:spcPts val="800"/>
              </a:spcBef>
              <a:spcAft>
                <a:spcPts val="0"/>
              </a:spcAft>
              <a:buClr>
                <a:srgbClr val="CCFFFF"/>
              </a:buClr>
              <a:buFont typeface="Arial" pitchFamily="34" charset="0"/>
              <a:buChar char="•"/>
              <a:defRPr/>
            </a:pPr>
            <a:r>
              <a:rPr lang="en-US" sz="2000" b="1" dirty="0" smtClean="0">
                <a:latin typeface="Arial" pitchFamily="34" charset="0"/>
                <a:cs typeface="Arial" pitchFamily="34" charset="0"/>
              </a:rPr>
              <a:t>What gradient can be reliably achieved in practice?</a:t>
            </a:r>
          </a:p>
          <a:p>
            <a:pPr marL="342900" indent="-342900" algn="l" fontAlgn="auto">
              <a:lnSpc>
                <a:spcPct val="90000"/>
              </a:lnSpc>
              <a:spcBef>
                <a:spcPts val="800"/>
              </a:spcBef>
              <a:spcAft>
                <a:spcPts val="0"/>
              </a:spcAft>
              <a:buClr>
                <a:srgbClr val="CCFFFF"/>
              </a:buClr>
              <a:buFont typeface="Arial" pitchFamily="34" charset="0"/>
              <a:buChar char="•"/>
              <a:defRPr/>
            </a:pPr>
            <a:r>
              <a:rPr lang="en-US" sz="2000" b="1" dirty="0" smtClean="0">
                <a:latin typeface="Arial" pitchFamily="34" charset="0"/>
                <a:cs typeface="Arial" pitchFamily="34" charset="0"/>
              </a:rPr>
              <a:t>Choice of NC/SC transition energy (trend pushes lower) </a:t>
            </a:r>
          </a:p>
          <a:p>
            <a:pPr marL="342900" indent="-342900" algn="l" fontAlgn="auto">
              <a:lnSpc>
                <a:spcPct val="90000"/>
              </a:lnSpc>
              <a:spcBef>
                <a:spcPts val="800"/>
              </a:spcBef>
              <a:spcAft>
                <a:spcPts val="0"/>
              </a:spcAft>
              <a:buClr>
                <a:srgbClr val="CCFFFF"/>
              </a:buClr>
              <a:buFont typeface="Arial" pitchFamily="34" charset="0"/>
              <a:buChar char="•"/>
              <a:defRPr/>
            </a:pPr>
            <a:r>
              <a:rPr lang="en-US" sz="2000" b="1" dirty="0" smtClean="0">
                <a:latin typeface="Arial" pitchFamily="34" charset="0"/>
                <a:cs typeface="Arial" pitchFamily="34" charset="0"/>
              </a:rPr>
              <a:t>Lattice type: solenoid or </a:t>
            </a:r>
            <a:r>
              <a:rPr lang="en-US" sz="2000" b="1" dirty="0" err="1" smtClean="0">
                <a:latin typeface="Arial" pitchFamily="34" charset="0"/>
                <a:cs typeface="Arial" pitchFamily="34" charset="0"/>
              </a:rPr>
              <a:t>quadrupole</a:t>
            </a:r>
            <a:r>
              <a:rPr lang="en-US" sz="2000" b="1" dirty="0" smtClean="0">
                <a:latin typeface="Arial" pitchFamily="34" charset="0"/>
                <a:cs typeface="Arial" pitchFamily="34" charset="0"/>
              </a:rPr>
              <a:t> focusing?</a:t>
            </a:r>
          </a:p>
        </p:txBody>
      </p:sp>
      <p:pic>
        <p:nvPicPr>
          <p:cNvPr id="342017" name="Picture 1"/>
          <p:cNvPicPr>
            <a:picLocks noChangeAspect="1" noChangeArrowheads="1"/>
          </p:cNvPicPr>
          <p:nvPr/>
        </p:nvPicPr>
        <p:blipFill>
          <a:blip r:embed="rId2" cstate="print"/>
          <a:srcRect/>
          <a:stretch>
            <a:fillRect/>
          </a:stretch>
        </p:blipFill>
        <p:spPr bwMode="auto">
          <a:xfrm>
            <a:off x="3629360" y="838200"/>
            <a:ext cx="5328485" cy="3868986"/>
          </a:xfrm>
          <a:prstGeom prst="rect">
            <a:avLst/>
          </a:prstGeom>
          <a:ln>
            <a:noFill/>
          </a:ln>
          <a:effectLst>
            <a:outerShdw blurRad="292100" dist="139700" dir="2700000" algn="tl" rotWithShape="0">
              <a:srgbClr val="333333">
                <a:alpha val="65000"/>
              </a:srgbClr>
            </a:outerShdw>
          </a:effectLst>
        </p:spPr>
      </p:pic>
      <p:sp>
        <p:nvSpPr>
          <p:cNvPr id="7" name="Content Placeholder 2"/>
          <p:cNvSpPr txBox="1">
            <a:spLocks/>
          </p:cNvSpPr>
          <p:nvPr/>
        </p:nvSpPr>
        <p:spPr>
          <a:xfrm>
            <a:off x="76200" y="4870688"/>
            <a:ext cx="8987589" cy="1682512"/>
          </a:xfrm>
          <a:prstGeom prst="rect">
            <a:avLst/>
          </a:prstGeom>
        </p:spPr>
        <p:txBody>
          <a:bodyPr vert="horz" wrap="square" lIns="91440" tIns="45720" rIns="91440" bIns="45720" rtlCol="0">
            <a:spAutoFit/>
          </a:bodyPr>
          <a:lstStyle/>
          <a:p>
            <a:pPr marL="342900" indent="-342900" algn="l" fontAlgn="auto">
              <a:lnSpc>
                <a:spcPct val="90000"/>
              </a:lnSpc>
              <a:spcBef>
                <a:spcPts val="800"/>
              </a:spcBef>
              <a:spcAft>
                <a:spcPts val="0"/>
              </a:spcAft>
              <a:buClr>
                <a:srgbClr val="CCFFFF"/>
              </a:buClr>
              <a:buFont typeface="Arial" pitchFamily="34" charset="0"/>
              <a:buChar char="•"/>
              <a:defRPr/>
            </a:pPr>
            <a:r>
              <a:rPr lang="en-US" sz="2000" b="1" dirty="0" smtClean="0">
                <a:latin typeface="Arial" pitchFamily="34" charset="0"/>
                <a:cs typeface="Arial" pitchFamily="34" charset="0"/>
              </a:rPr>
              <a:t>Warm to cold transitions?  Warm or cold instrumentation? </a:t>
            </a:r>
            <a:r>
              <a:rPr kumimoji="0" lang="en-US" sz="2000" b="1" i="0" u="none" strike="noStrike" kern="1200" cap="none" spc="0" normalizeH="0" baseline="0" noProof="0" dirty="0" smtClean="0">
                <a:ln>
                  <a:noFill/>
                </a:ln>
                <a:solidFill>
                  <a:schemeClr val="tx1"/>
                </a:solidFill>
                <a:effectLst/>
                <a:uLnTx/>
                <a:uFillTx/>
                <a:latin typeface="Arial" pitchFamily="34" charset="0"/>
                <a:cs typeface="Arial" pitchFamily="34" charset="0"/>
              </a:rPr>
              <a:t>Cryogenic segmentation: parallel</a:t>
            </a:r>
            <a:r>
              <a:rPr kumimoji="0" lang="en-US" sz="2000" b="1" i="0" u="none" strike="noStrike" kern="1200" cap="none" spc="0" normalizeH="0" noProof="0" dirty="0" smtClean="0">
                <a:ln>
                  <a:noFill/>
                </a:ln>
                <a:solidFill>
                  <a:schemeClr val="tx1"/>
                </a:solidFill>
                <a:effectLst/>
                <a:uLnTx/>
                <a:uFillTx/>
                <a:latin typeface="Arial" pitchFamily="34" charset="0"/>
                <a:cs typeface="Arial" pitchFamily="34" charset="0"/>
              </a:rPr>
              <a:t> cryogenic feed from a transfer line, or interconnected cryomodules?</a:t>
            </a:r>
            <a:endParaRPr kumimoji="0" lang="en-US" sz="2000" b="1" i="0" u="none" strike="noStrike" kern="1200" cap="none" spc="0" normalizeH="0" baseline="0" noProof="0" dirty="0" smtClean="0">
              <a:ln>
                <a:noFill/>
              </a:ln>
              <a:solidFill>
                <a:schemeClr val="tx1"/>
              </a:solidFill>
              <a:effectLst/>
              <a:uLnTx/>
              <a:uFillTx/>
              <a:latin typeface="Arial" pitchFamily="34" charset="0"/>
              <a:cs typeface="Arial" pitchFamily="34" charset="0"/>
            </a:endParaRPr>
          </a:p>
          <a:p>
            <a:pPr marL="342900" indent="-342900" algn="l" fontAlgn="auto">
              <a:lnSpc>
                <a:spcPct val="90000"/>
              </a:lnSpc>
              <a:spcBef>
                <a:spcPts val="800"/>
              </a:spcBef>
              <a:spcAft>
                <a:spcPts val="0"/>
              </a:spcAft>
              <a:buClr>
                <a:srgbClr val="CCFFFF"/>
              </a:buClr>
              <a:buFont typeface="Arial" pitchFamily="34" charset="0"/>
              <a:buChar char="•"/>
              <a:defRPr/>
            </a:pPr>
            <a:r>
              <a:rPr kumimoji="0" lang="en-US" sz="2000" b="1" i="0" u="none" strike="noStrike" kern="1200" cap="none" spc="0" normalizeH="0" baseline="0" noProof="0" dirty="0" smtClean="0">
                <a:ln>
                  <a:noFill/>
                </a:ln>
                <a:solidFill>
                  <a:schemeClr val="tx1"/>
                </a:solidFill>
                <a:effectLst/>
                <a:uLnTx/>
                <a:uFillTx/>
                <a:latin typeface="Arial" pitchFamily="34" charset="0"/>
                <a:cs typeface="Arial" pitchFamily="34" charset="0"/>
              </a:rPr>
              <a:t>Cryogenic temperature: 2K, 4K?</a:t>
            </a:r>
          </a:p>
          <a:p>
            <a:pPr marL="342900" indent="-342900" algn="l" fontAlgn="auto">
              <a:lnSpc>
                <a:spcPct val="90000"/>
              </a:lnSpc>
              <a:spcBef>
                <a:spcPts val="800"/>
              </a:spcBef>
              <a:spcAft>
                <a:spcPts val="0"/>
              </a:spcAft>
              <a:buClr>
                <a:srgbClr val="CCFFFF"/>
              </a:buClr>
              <a:buFont typeface="Arial" pitchFamily="34" charset="0"/>
              <a:buChar char="•"/>
              <a:defRPr/>
            </a:pPr>
            <a:r>
              <a:rPr lang="en-US" sz="2000" b="1" dirty="0" smtClean="0">
                <a:latin typeface="Arial" pitchFamily="34" charset="0"/>
                <a:cs typeface="Arial" pitchFamily="34" charset="0"/>
              </a:rPr>
              <a:t>E</a:t>
            </a:r>
            <a:r>
              <a:rPr kumimoji="0" lang="en-US" sz="2000" b="1" i="0" u="none" strike="noStrike" kern="1200" cap="none" spc="0" normalizeH="0" baseline="0" noProof="0" dirty="0" err="1" smtClean="0">
                <a:ln>
                  <a:noFill/>
                </a:ln>
                <a:solidFill>
                  <a:schemeClr val="tx1"/>
                </a:solidFill>
                <a:effectLst/>
                <a:uLnTx/>
                <a:uFillTx/>
                <a:latin typeface="Arial" pitchFamily="34" charset="0"/>
                <a:cs typeface="Arial" pitchFamily="34" charset="0"/>
              </a:rPr>
              <a:t>xtract</a:t>
            </a:r>
            <a:r>
              <a:rPr kumimoji="0" lang="en-US" sz="2000" b="1" i="0" u="none" strike="noStrike" kern="1200" cap="none" spc="0" normalizeH="0" baseline="0" noProof="0" dirty="0" smtClean="0">
                <a:ln>
                  <a:noFill/>
                </a:ln>
                <a:solidFill>
                  <a:schemeClr val="tx1"/>
                </a:solidFill>
                <a:effectLst/>
                <a:uLnTx/>
                <a:uFillTx/>
                <a:latin typeface="Arial" pitchFamily="34" charset="0"/>
                <a:cs typeface="Arial" pitchFamily="34" charset="0"/>
              </a:rPr>
              <a:t> Higher-Order-Mode</a:t>
            </a:r>
            <a:r>
              <a:rPr kumimoji="0" lang="en-US" sz="2000" b="1" i="0" u="none" strike="noStrike" kern="1200" cap="none" spc="0" normalizeH="0" noProof="0" dirty="0" smtClean="0">
                <a:ln>
                  <a:noFill/>
                </a:ln>
                <a:solidFill>
                  <a:schemeClr val="tx1"/>
                </a:solidFill>
                <a:effectLst/>
                <a:uLnTx/>
                <a:uFillTx/>
                <a:latin typeface="Arial" pitchFamily="34" charset="0"/>
                <a:cs typeface="Arial" pitchFamily="34" charset="0"/>
              </a:rPr>
              <a:t> power or not?</a:t>
            </a:r>
            <a:endParaRPr kumimoji="0" lang="en-US" sz="2000" b="1" i="0" u="none" strike="noStrike" kern="1200" cap="none" spc="0" normalizeH="0" baseline="0" noProof="0" dirty="0" smtClean="0">
              <a:ln>
                <a:noFill/>
              </a:ln>
              <a:solidFill>
                <a:schemeClr val="tx1"/>
              </a:solidFill>
              <a:effectLst/>
              <a:uLnTx/>
              <a:uFillTx/>
              <a:latin typeface="Arial" pitchFamily="34" charset="0"/>
              <a:cs typeface="Arial" pitchFamily="34" charset="0"/>
            </a:endParaRPr>
          </a:p>
        </p:txBody>
      </p:sp>
      <p:sp>
        <p:nvSpPr>
          <p:cNvPr id="3" name="Footer Placeholder 2"/>
          <p:cNvSpPr>
            <a:spLocks noGrp="1"/>
          </p:cNvSpPr>
          <p:nvPr>
            <p:ph type="ftr" sz="quarter" idx="10"/>
          </p:nvPr>
        </p:nvSpPr>
        <p:spPr>
          <a:xfrm>
            <a:off x="762000" y="6496050"/>
            <a:ext cx="6248400" cy="361950"/>
          </a:xfrm>
        </p:spPr>
        <p:txBody>
          <a:bodyPr/>
          <a:lstStyle/>
          <a:p>
            <a:pPr>
              <a:defRPr/>
            </a:pPr>
            <a:r>
              <a:rPr lang="en-US" smtClean="0"/>
              <a:t>S. Henderson, AAC 2012, June 11, 2012</a:t>
            </a:r>
            <a:endParaRPr lang="en-US" dirty="0"/>
          </a:p>
        </p:txBody>
      </p:sp>
      <p:sp>
        <p:nvSpPr>
          <p:cNvPr id="4" name="Slide Number Placeholder 3"/>
          <p:cNvSpPr>
            <a:spLocks noGrp="1"/>
          </p:cNvSpPr>
          <p:nvPr>
            <p:ph type="sldNum" sz="quarter" idx="11"/>
          </p:nvPr>
        </p:nvSpPr>
        <p:spPr/>
        <p:txBody>
          <a:bodyPr/>
          <a:lstStyle/>
          <a:p>
            <a:pPr>
              <a:defRPr/>
            </a:pPr>
            <a:fld id="{EEB64668-9DC1-4FB1-8BD5-90EFBCB61419}" type="slidenum">
              <a:rPr lang="en-US" smtClean="0"/>
              <a:pPr>
                <a:defRPr/>
              </a:pPr>
              <a:t>50</a:t>
            </a:fld>
            <a:endParaRPr lang="en-US"/>
          </a:p>
        </p:txBody>
      </p:sp>
    </p:spTree>
    <p:extLst>
      <p:ext uri="{BB962C8B-B14F-4D97-AF65-F5344CB8AC3E}">
        <p14:creationId xmlns:p14="http://schemas.microsoft.com/office/powerpoint/2010/main" val="3128564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4" name="Picture 2"/>
          <p:cNvPicPr>
            <a:picLocks noChangeAspect="1" noChangeArrowheads="1"/>
          </p:cNvPicPr>
          <p:nvPr/>
        </p:nvPicPr>
        <p:blipFill>
          <a:blip r:embed="rId2" cstate="print"/>
          <a:srcRect/>
          <a:stretch>
            <a:fillRect/>
          </a:stretch>
        </p:blipFill>
        <p:spPr bwMode="auto">
          <a:xfrm>
            <a:off x="2799394" y="2114295"/>
            <a:ext cx="6268406" cy="4591305"/>
          </a:xfrm>
          <a:prstGeom prst="rect">
            <a:avLst/>
          </a:prstGeom>
          <a:noFill/>
          <a:ln w="9525">
            <a:noFill/>
            <a:miter lim="800000"/>
            <a:headEnd/>
            <a:tailEnd/>
          </a:ln>
        </p:spPr>
      </p:pic>
      <p:sp>
        <p:nvSpPr>
          <p:cNvPr id="3" name="Title 2"/>
          <p:cNvSpPr>
            <a:spLocks noGrp="1"/>
          </p:cNvSpPr>
          <p:nvPr>
            <p:ph type="title"/>
          </p:nvPr>
        </p:nvSpPr>
        <p:spPr>
          <a:xfrm>
            <a:off x="111204" y="20698"/>
            <a:ext cx="8229600" cy="880369"/>
          </a:xfrm>
        </p:spPr>
        <p:txBody>
          <a:bodyPr/>
          <a:lstStyle/>
          <a:p>
            <a:r>
              <a:rPr lang="en-US" sz="3200" b="1" dirty="0" smtClean="0"/>
              <a:t>State of the Art in Halo/Emittance Growth Measurement and Simulation</a:t>
            </a:r>
            <a:endParaRPr lang="en-US" sz="3200" b="1" dirty="0"/>
          </a:p>
        </p:txBody>
      </p:sp>
      <p:sp>
        <p:nvSpPr>
          <p:cNvPr id="2" name="Content Placeholder 1"/>
          <p:cNvSpPr>
            <a:spLocks noGrp="1"/>
          </p:cNvSpPr>
          <p:nvPr>
            <p:ph idx="1"/>
          </p:nvPr>
        </p:nvSpPr>
        <p:spPr>
          <a:xfrm>
            <a:off x="2913" y="982335"/>
            <a:ext cx="8229600" cy="1379865"/>
          </a:xfrm>
        </p:spPr>
        <p:txBody>
          <a:bodyPr/>
          <a:lstStyle/>
          <a:p>
            <a:pPr marL="228600" indent="-228600">
              <a:buSzPct val="100000"/>
            </a:pPr>
            <a:r>
              <a:rPr lang="en-US" sz="1800" dirty="0" smtClean="0"/>
              <a:t>LEDA measurements and IMPACT code comparison: J. </a:t>
            </a:r>
            <a:r>
              <a:rPr lang="en-US" sz="1800" dirty="0" err="1" smtClean="0"/>
              <a:t>Qiang</a:t>
            </a:r>
            <a:r>
              <a:rPr lang="en-US" sz="1800" dirty="0" smtClean="0"/>
              <a:t> et. al., PRST-AB 5 (124201) 2002.</a:t>
            </a:r>
          </a:p>
          <a:p>
            <a:pPr marL="228600" indent="-228600">
              <a:buSzPct val="100000"/>
            </a:pPr>
            <a:r>
              <a:rPr lang="en-US" sz="1800" dirty="0" smtClean="0"/>
              <a:t>52 </a:t>
            </a:r>
            <a:r>
              <a:rPr lang="en-US" sz="1800" dirty="0" err="1" smtClean="0"/>
              <a:t>quadrupole</a:t>
            </a:r>
            <a:r>
              <a:rPr lang="en-US" sz="1800" dirty="0" smtClean="0"/>
              <a:t> focusing channel with intentionally mismatched, low-energy, high-intensity beam</a:t>
            </a:r>
          </a:p>
        </p:txBody>
      </p:sp>
      <p:sp>
        <p:nvSpPr>
          <p:cNvPr id="5" name="Content Placeholder 1"/>
          <p:cNvSpPr txBox="1">
            <a:spLocks/>
          </p:cNvSpPr>
          <p:nvPr/>
        </p:nvSpPr>
        <p:spPr>
          <a:xfrm>
            <a:off x="1" y="2291302"/>
            <a:ext cx="2803358" cy="3014158"/>
          </a:xfrm>
          <a:prstGeom prst="rect">
            <a:avLst/>
          </a:prstGeom>
        </p:spPr>
        <p:txBody>
          <a:bodyPr vert="horz" wrap="square" lIns="91440" tIns="45720" rIns="91440" bIns="45720" rtlCol="0">
            <a:spAutoFit/>
          </a:bodyPr>
          <a:lstStyle/>
          <a:p>
            <a:pPr marL="230188" marR="0" lvl="0" indent="-230188" algn="l" defTabSz="914400" rtl="0" eaLnBrk="1" fontAlgn="auto" latinLnBrk="0" hangingPunct="1">
              <a:lnSpc>
                <a:spcPct val="90000"/>
              </a:lnSpc>
              <a:spcBef>
                <a:spcPts val="1400"/>
              </a:spcBef>
              <a:spcAft>
                <a:spcPts val="0"/>
              </a:spcAft>
              <a:buClr>
                <a:srgbClr val="CCFFFF"/>
              </a:buClr>
              <a:buSzTx/>
              <a:buFont typeface="Arial" pitchFamily="34" charset="0"/>
              <a:buChar char="•"/>
              <a:tabLst/>
              <a:defRPr/>
            </a:pPr>
            <a:r>
              <a:rPr kumimoji="0" lang="en-US" sz="1800" i="0" u="none" strike="noStrike" kern="1200" cap="none" spc="0" normalizeH="0" baseline="0" noProof="0" dirty="0" smtClean="0">
                <a:ln>
                  <a:noFill/>
                </a:ln>
                <a:solidFill>
                  <a:schemeClr val="tx1"/>
                </a:solidFill>
                <a:effectLst/>
                <a:uLnTx/>
                <a:uFillTx/>
                <a:latin typeface="+mn-lt"/>
                <a:cs typeface="+mn-cs"/>
              </a:rPr>
              <a:t>Plot shows vertical </a:t>
            </a:r>
            <a:r>
              <a:rPr lang="en-US" sz="1800" dirty="0" smtClean="0">
                <a:latin typeface="+mn-lt"/>
                <a:cs typeface="+mn-cs"/>
              </a:rPr>
              <a:t>beam profile </a:t>
            </a:r>
            <a:r>
              <a:rPr kumimoji="0" lang="en-US" sz="1800" i="0" u="none" strike="noStrike" kern="1200" cap="none" spc="0" normalizeH="0" baseline="0" noProof="0" dirty="0" smtClean="0">
                <a:ln>
                  <a:noFill/>
                </a:ln>
                <a:solidFill>
                  <a:schemeClr val="tx1"/>
                </a:solidFill>
                <a:effectLst/>
                <a:uLnTx/>
                <a:uFillTx/>
                <a:latin typeface="+mn-lt"/>
                <a:cs typeface="+mn-cs"/>
              </a:rPr>
              <a:t>data (points) compared to simulation (line) at 9 locations </a:t>
            </a:r>
          </a:p>
          <a:p>
            <a:pPr marL="230188" marR="0" lvl="0" indent="-230188" algn="l" defTabSz="914400" rtl="0" eaLnBrk="1" fontAlgn="auto" latinLnBrk="0" hangingPunct="1">
              <a:lnSpc>
                <a:spcPct val="90000"/>
              </a:lnSpc>
              <a:spcBef>
                <a:spcPts val="1400"/>
              </a:spcBef>
              <a:spcAft>
                <a:spcPts val="0"/>
              </a:spcAft>
              <a:buClr>
                <a:srgbClr val="CCFFFF"/>
              </a:buClr>
              <a:buSzTx/>
              <a:buFont typeface="Arial" pitchFamily="34" charset="0"/>
              <a:buChar char="•"/>
              <a:tabLst/>
              <a:defRPr/>
            </a:pPr>
            <a:r>
              <a:rPr kumimoji="0" lang="en-US" sz="1800" i="0" u="none" strike="noStrike" kern="1200" cap="none" spc="0" normalizeH="0" baseline="0" noProof="0" dirty="0" smtClean="0">
                <a:ln>
                  <a:noFill/>
                </a:ln>
                <a:solidFill>
                  <a:schemeClr val="tx1"/>
                </a:solidFill>
                <a:effectLst/>
                <a:uLnTx/>
                <a:uFillTx/>
                <a:latin typeface="+mn-lt"/>
                <a:cs typeface="+mn-cs"/>
              </a:rPr>
              <a:t>Conclusion: Knowledge of input distribution is incomplete; inadequate to achieve quantitative agreement </a:t>
            </a:r>
            <a:r>
              <a:rPr lang="en-US" sz="1800" dirty="0" smtClean="0">
                <a:latin typeface="+mn-lt"/>
                <a:cs typeface="+mn-cs"/>
              </a:rPr>
              <a:t>for </a:t>
            </a:r>
            <a:r>
              <a:rPr kumimoji="0" lang="en-US" sz="1800" i="0" u="none" strike="noStrike" kern="1200" cap="none" spc="0" normalizeH="0" baseline="0" noProof="0" dirty="0" smtClean="0">
                <a:ln>
                  <a:noFill/>
                </a:ln>
                <a:solidFill>
                  <a:schemeClr val="tx1"/>
                </a:solidFill>
                <a:effectLst/>
                <a:uLnTx/>
                <a:uFillTx/>
                <a:latin typeface="+mn-lt"/>
                <a:cs typeface="+mn-cs"/>
              </a:rPr>
              <a:t>mismatched beams</a:t>
            </a:r>
            <a:endParaRPr kumimoji="0" lang="en-US" sz="1800" i="0" u="none" strike="noStrike" kern="1200" cap="none" spc="0" normalizeH="0" baseline="0" noProof="0" dirty="0">
              <a:ln>
                <a:noFill/>
              </a:ln>
              <a:solidFill>
                <a:schemeClr val="tx1"/>
              </a:solidFill>
              <a:effectLst/>
              <a:uLnTx/>
              <a:uFillTx/>
              <a:latin typeface="+mn-lt"/>
              <a:cs typeface="+mn-cs"/>
            </a:endParaRPr>
          </a:p>
        </p:txBody>
      </p:sp>
      <p:sp>
        <p:nvSpPr>
          <p:cNvPr id="6" name="TextBox 5"/>
          <p:cNvSpPr txBox="1"/>
          <p:nvPr/>
        </p:nvSpPr>
        <p:spPr>
          <a:xfrm>
            <a:off x="1143000" y="5558591"/>
            <a:ext cx="1395669" cy="369332"/>
          </a:xfrm>
          <a:prstGeom prst="rect">
            <a:avLst/>
          </a:prstGeom>
          <a:solidFill>
            <a:schemeClr val="tx1"/>
          </a:solidFill>
        </p:spPr>
        <p:txBody>
          <a:bodyPr wrap="square" rtlCol="0">
            <a:spAutoFit/>
          </a:bodyPr>
          <a:lstStyle/>
          <a:p>
            <a:pPr algn="ctr"/>
            <a:r>
              <a:rPr lang="en-US" sz="1800" b="1" dirty="0" smtClean="0">
                <a:solidFill>
                  <a:schemeClr val="bg1">
                    <a:lumMod val="60000"/>
                    <a:lumOff val="40000"/>
                  </a:schemeClr>
                </a:solidFill>
              </a:rPr>
              <a:t>Data</a:t>
            </a:r>
            <a:endParaRPr lang="en-US" sz="1800" b="1" dirty="0">
              <a:solidFill>
                <a:schemeClr val="bg1">
                  <a:lumMod val="60000"/>
                  <a:lumOff val="40000"/>
                </a:schemeClr>
              </a:solidFill>
            </a:endParaRPr>
          </a:p>
        </p:txBody>
      </p:sp>
      <p:sp>
        <p:nvSpPr>
          <p:cNvPr id="7" name="TextBox 6"/>
          <p:cNvSpPr txBox="1"/>
          <p:nvPr/>
        </p:nvSpPr>
        <p:spPr>
          <a:xfrm>
            <a:off x="1143000" y="6011778"/>
            <a:ext cx="1407701" cy="369332"/>
          </a:xfrm>
          <a:prstGeom prst="rect">
            <a:avLst/>
          </a:prstGeom>
          <a:solidFill>
            <a:schemeClr val="tx1"/>
          </a:solidFill>
        </p:spPr>
        <p:txBody>
          <a:bodyPr wrap="square" rtlCol="0">
            <a:spAutoFit/>
          </a:bodyPr>
          <a:lstStyle/>
          <a:p>
            <a:pPr algn="ctr"/>
            <a:r>
              <a:rPr lang="en-US" sz="1800" b="1" dirty="0" smtClean="0">
                <a:solidFill>
                  <a:schemeClr val="bg1">
                    <a:lumMod val="60000"/>
                    <a:lumOff val="40000"/>
                  </a:schemeClr>
                </a:solidFill>
              </a:rPr>
              <a:t>Simulation</a:t>
            </a:r>
            <a:endParaRPr lang="en-US" sz="1800" b="1" dirty="0">
              <a:solidFill>
                <a:schemeClr val="bg1">
                  <a:lumMod val="60000"/>
                  <a:lumOff val="40000"/>
                </a:schemeClr>
              </a:solidFill>
            </a:endParaRPr>
          </a:p>
        </p:txBody>
      </p:sp>
      <p:cxnSp>
        <p:nvCxnSpPr>
          <p:cNvPr id="9" name="Straight Arrow Connector 8"/>
          <p:cNvCxnSpPr/>
          <p:nvPr/>
        </p:nvCxnSpPr>
        <p:spPr>
          <a:xfrm>
            <a:off x="2550701" y="6196444"/>
            <a:ext cx="1275341" cy="0"/>
          </a:xfrm>
          <a:prstGeom prst="straightConnector1">
            <a:avLst/>
          </a:prstGeom>
          <a:ln w="28575">
            <a:solidFill>
              <a:schemeClr val="bg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546690" y="5759296"/>
            <a:ext cx="1275341" cy="0"/>
          </a:xfrm>
          <a:prstGeom prst="straightConnector1">
            <a:avLst/>
          </a:prstGeom>
          <a:ln w="28575">
            <a:solidFill>
              <a:schemeClr val="bg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1"/>
          </p:nvPr>
        </p:nvSpPr>
        <p:spPr/>
        <p:txBody>
          <a:bodyPr/>
          <a:lstStyle/>
          <a:p>
            <a:pPr>
              <a:defRPr/>
            </a:pPr>
            <a:fld id="{EEB64668-9DC1-4FB1-8BD5-90EFBCB61419}" type="slidenum">
              <a:rPr lang="en-US" smtClean="0"/>
              <a:pPr>
                <a:defRPr/>
              </a:pPr>
              <a:t>51</a:t>
            </a:fld>
            <a:endParaRPr lang="en-US"/>
          </a:p>
        </p:txBody>
      </p:sp>
      <p:sp>
        <p:nvSpPr>
          <p:cNvPr id="4" name="Footer Placeholder 3"/>
          <p:cNvSpPr>
            <a:spLocks noGrp="1"/>
          </p:cNvSpPr>
          <p:nvPr>
            <p:ph type="ftr" sz="quarter" idx="10"/>
          </p:nvPr>
        </p:nvSpPr>
        <p:spPr/>
        <p:txBody>
          <a:bodyPr/>
          <a:lstStyle/>
          <a:p>
            <a:pPr>
              <a:defRPr/>
            </a:pPr>
            <a:r>
              <a:rPr lang="en-US" smtClean="0"/>
              <a:t>S. Henderson, AAC 2012, June 11, 2012</a:t>
            </a:r>
            <a:endParaRPr lang="en-US"/>
          </a:p>
        </p:txBody>
      </p:sp>
    </p:spTree>
    <p:extLst>
      <p:ext uri="{BB962C8B-B14F-4D97-AF65-F5344CB8AC3E}">
        <p14:creationId xmlns:p14="http://schemas.microsoft.com/office/powerpoint/2010/main" val="14663733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3585411" y="637671"/>
            <a:ext cx="5579736" cy="2189747"/>
            <a:chOff x="144" y="2352"/>
            <a:chExt cx="3216" cy="1093"/>
          </a:xfrm>
        </p:grpSpPr>
        <p:sp>
          <p:nvSpPr>
            <p:cNvPr id="402436" name="Text Box 4"/>
            <p:cNvSpPr txBox="1">
              <a:spLocks noChangeArrowheads="1"/>
            </p:cNvSpPr>
            <p:nvPr/>
          </p:nvSpPr>
          <p:spPr bwMode="auto">
            <a:xfrm>
              <a:off x="1776" y="2352"/>
              <a:ext cx="720" cy="162"/>
            </a:xfrm>
            <a:prstGeom prst="rect">
              <a:avLst/>
            </a:prstGeom>
            <a:noFill/>
            <a:ln w="9525">
              <a:noFill/>
              <a:miter lim="800000"/>
              <a:headEnd/>
              <a:tailEnd/>
            </a:ln>
            <a:effectLst/>
          </p:spPr>
          <p:txBody>
            <a:bodyPr>
              <a:spAutoFit/>
            </a:bodyPr>
            <a:lstStyle/>
            <a:p>
              <a:pPr eaLnBrk="1" hangingPunct="1">
                <a:lnSpc>
                  <a:spcPct val="90000"/>
                </a:lnSpc>
                <a:spcBef>
                  <a:spcPct val="50000"/>
                </a:spcBef>
                <a:buClr>
                  <a:srgbClr val="A50021"/>
                </a:buClr>
                <a:buSzPct val="120000"/>
              </a:pPr>
              <a:r>
                <a:rPr lang="en-US" sz="1200"/>
                <a:t>Laser Beam</a:t>
              </a:r>
            </a:p>
          </p:txBody>
        </p:sp>
        <p:sp>
          <p:nvSpPr>
            <p:cNvPr id="402437" name="Rectangle 5"/>
            <p:cNvSpPr>
              <a:spLocks noChangeArrowheads="1"/>
            </p:cNvSpPr>
            <p:nvPr/>
          </p:nvSpPr>
          <p:spPr bwMode="auto">
            <a:xfrm>
              <a:off x="687" y="2808"/>
              <a:ext cx="751" cy="216"/>
            </a:xfrm>
            <a:prstGeom prst="rect">
              <a:avLst/>
            </a:prstGeom>
            <a:solidFill>
              <a:schemeClr val="folHlink"/>
            </a:solidFill>
            <a:ln w="9525">
              <a:solidFill>
                <a:schemeClr val="tx1"/>
              </a:solidFill>
              <a:miter lim="800000"/>
              <a:headEnd/>
              <a:tailEnd/>
            </a:ln>
            <a:effectLst/>
          </p:spPr>
          <p:txBody>
            <a:bodyPr wrap="none" anchor="ctr">
              <a:spAutoFit/>
            </a:bodyPr>
            <a:lstStyle/>
            <a:p>
              <a:endParaRPr lang="en-US"/>
            </a:p>
          </p:txBody>
        </p:sp>
        <p:sp>
          <p:nvSpPr>
            <p:cNvPr id="402438" name="Rectangle 6"/>
            <p:cNvSpPr>
              <a:spLocks noChangeArrowheads="1"/>
            </p:cNvSpPr>
            <p:nvPr/>
          </p:nvSpPr>
          <p:spPr bwMode="auto">
            <a:xfrm>
              <a:off x="2302" y="2808"/>
              <a:ext cx="752" cy="216"/>
            </a:xfrm>
            <a:prstGeom prst="rect">
              <a:avLst/>
            </a:prstGeom>
            <a:solidFill>
              <a:schemeClr val="folHlink"/>
            </a:solidFill>
            <a:ln w="9525">
              <a:solidFill>
                <a:schemeClr val="tx1"/>
              </a:solidFill>
              <a:miter lim="800000"/>
              <a:headEnd/>
              <a:tailEnd/>
            </a:ln>
            <a:effectLst/>
          </p:spPr>
          <p:txBody>
            <a:bodyPr wrap="none" anchor="ctr">
              <a:spAutoFit/>
            </a:bodyPr>
            <a:lstStyle/>
            <a:p>
              <a:endParaRPr lang="en-US"/>
            </a:p>
          </p:txBody>
        </p:sp>
        <p:sp>
          <p:nvSpPr>
            <p:cNvPr id="402439" name="Text Box 7"/>
            <p:cNvSpPr txBox="1">
              <a:spLocks noChangeArrowheads="1"/>
            </p:cNvSpPr>
            <p:nvPr/>
          </p:nvSpPr>
          <p:spPr bwMode="auto">
            <a:xfrm>
              <a:off x="384" y="2784"/>
              <a:ext cx="240" cy="162"/>
            </a:xfrm>
            <a:prstGeom prst="rect">
              <a:avLst/>
            </a:prstGeom>
            <a:noFill/>
            <a:ln w="9525">
              <a:noFill/>
              <a:miter lim="800000"/>
              <a:headEnd/>
              <a:tailEnd/>
            </a:ln>
            <a:effectLst/>
          </p:spPr>
          <p:txBody>
            <a:bodyPr>
              <a:spAutoFit/>
            </a:bodyPr>
            <a:lstStyle/>
            <a:p>
              <a:pPr eaLnBrk="1" hangingPunct="1">
                <a:lnSpc>
                  <a:spcPct val="90000"/>
                </a:lnSpc>
                <a:spcBef>
                  <a:spcPct val="50000"/>
                </a:spcBef>
                <a:buClr>
                  <a:srgbClr val="A50021"/>
                </a:buClr>
                <a:buSzPct val="120000"/>
              </a:pPr>
              <a:r>
                <a:rPr lang="en-US" sz="1200"/>
                <a:t>H</a:t>
              </a:r>
              <a:r>
                <a:rPr lang="en-US" sz="1200" baseline="30000"/>
                <a:t>-</a:t>
              </a:r>
              <a:endParaRPr lang="en-US" sz="1200"/>
            </a:p>
          </p:txBody>
        </p:sp>
        <p:sp>
          <p:nvSpPr>
            <p:cNvPr id="402440" name="Line 8"/>
            <p:cNvSpPr>
              <a:spLocks noChangeShapeType="1"/>
            </p:cNvSpPr>
            <p:nvPr/>
          </p:nvSpPr>
          <p:spPr bwMode="auto">
            <a:xfrm>
              <a:off x="297" y="2916"/>
              <a:ext cx="445" cy="0"/>
            </a:xfrm>
            <a:prstGeom prst="line">
              <a:avLst/>
            </a:prstGeom>
            <a:noFill/>
            <a:ln w="28575">
              <a:solidFill>
                <a:schemeClr val="tx1"/>
              </a:solidFill>
              <a:round/>
              <a:headEnd/>
              <a:tailEnd type="triangle" w="med" len="med"/>
            </a:ln>
            <a:effectLst/>
          </p:spPr>
          <p:txBody>
            <a:bodyPr>
              <a:spAutoFit/>
            </a:bodyPr>
            <a:lstStyle/>
            <a:p>
              <a:endParaRPr lang="en-US"/>
            </a:p>
          </p:txBody>
        </p:sp>
        <p:sp>
          <p:nvSpPr>
            <p:cNvPr id="402441" name="Line 9"/>
            <p:cNvSpPr>
              <a:spLocks noChangeShapeType="1"/>
            </p:cNvSpPr>
            <p:nvPr/>
          </p:nvSpPr>
          <p:spPr bwMode="auto">
            <a:xfrm>
              <a:off x="742" y="2916"/>
              <a:ext cx="975" cy="0"/>
            </a:xfrm>
            <a:prstGeom prst="line">
              <a:avLst/>
            </a:prstGeom>
            <a:noFill/>
            <a:ln w="28575">
              <a:solidFill>
                <a:schemeClr val="tx1"/>
              </a:solidFill>
              <a:prstDash val="sysDot"/>
              <a:round/>
              <a:headEnd/>
              <a:tailEnd/>
            </a:ln>
            <a:effectLst/>
          </p:spPr>
          <p:txBody>
            <a:bodyPr>
              <a:spAutoFit/>
            </a:bodyPr>
            <a:lstStyle/>
            <a:p>
              <a:endParaRPr lang="en-US"/>
            </a:p>
          </p:txBody>
        </p:sp>
        <p:sp>
          <p:nvSpPr>
            <p:cNvPr id="402442" name="Line 10"/>
            <p:cNvSpPr>
              <a:spLocks noChangeShapeType="1"/>
            </p:cNvSpPr>
            <p:nvPr/>
          </p:nvSpPr>
          <p:spPr bwMode="auto">
            <a:xfrm>
              <a:off x="1717" y="2916"/>
              <a:ext cx="641" cy="0"/>
            </a:xfrm>
            <a:prstGeom prst="line">
              <a:avLst/>
            </a:prstGeom>
            <a:noFill/>
            <a:ln w="28575">
              <a:solidFill>
                <a:srgbClr val="FF3300"/>
              </a:solidFill>
              <a:prstDash val="sysDot"/>
              <a:round/>
              <a:headEnd/>
              <a:tailEnd/>
            </a:ln>
            <a:effectLst/>
          </p:spPr>
          <p:txBody>
            <a:bodyPr>
              <a:spAutoFit/>
            </a:bodyPr>
            <a:lstStyle/>
            <a:p>
              <a:endParaRPr lang="en-US"/>
            </a:p>
          </p:txBody>
        </p:sp>
        <p:sp>
          <p:nvSpPr>
            <p:cNvPr id="402443" name="Line 11"/>
            <p:cNvSpPr>
              <a:spLocks noChangeShapeType="1"/>
            </p:cNvSpPr>
            <p:nvPr/>
          </p:nvSpPr>
          <p:spPr bwMode="auto">
            <a:xfrm>
              <a:off x="2358" y="2916"/>
              <a:ext cx="752" cy="0"/>
            </a:xfrm>
            <a:prstGeom prst="line">
              <a:avLst/>
            </a:prstGeom>
            <a:noFill/>
            <a:ln w="28575">
              <a:solidFill>
                <a:srgbClr val="FF3300"/>
              </a:solidFill>
              <a:round/>
              <a:headEnd/>
              <a:tailEnd type="triangle" w="med" len="med"/>
            </a:ln>
            <a:effectLst/>
          </p:spPr>
          <p:txBody>
            <a:bodyPr>
              <a:spAutoFit/>
            </a:bodyPr>
            <a:lstStyle/>
            <a:p>
              <a:endParaRPr lang="en-US"/>
            </a:p>
          </p:txBody>
        </p:sp>
        <p:sp>
          <p:nvSpPr>
            <p:cNvPr id="402444" name="Text Box 12"/>
            <p:cNvSpPr txBox="1">
              <a:spLocks noChangeArrowheads="1"/>
            </p:cNvSpPr>
            <p:nvPr/>
          </p:nvSpPr>
          <p:spPr bwMode="auto">
            <a:xfrm>
              <a:off x="2448" y="2784"/>
              <a:ext cx="484" cy="162"/>
            </a:xfrm>
            <a:prstGeom prst="rect">
              <a:avLst/>
            </a:prstGeom>
            <a:noFill/>
            <a:ln w="9525">
              <a:noFill/>
              <a:miter lim="800000"/>
              <a:headEnd/>
              <a:tailEnd/>
            </a:ln>
            <a:effectLst/>
          </p:spPr>
          <p:txBody>
            <a:bodyPr>
              <a:spAutoFit/>
            </a:bodyPr>
            <a:lstStyle/>
            <a:p>
              <a:pPr eaLnBrk="1" hangingPunct="1">
                <a:lnSpc>
                  <a:spcPct val="90000"/>
                </a:lnSpc>
                <a:spcBef>
                  <a:spcPct val="50000"/>
                </a:spcBef>
                <a:buClr>
                  <a:srgbClr val="A50021"/>
                </a:buClr>
                <a:buSzPct val="120000"/>
              </a:pPr>
              <a:r>
                <a:rPr lang="en-US" sz="1200">
                  <a:solidFill>
                    <a:srgbClr val="FF3300"/>
                  </a:solidFill>
                </a:rPr>
                <a:t>proton</a:t>
              </a:r>
            </a:p>
          </p:txBody>
        </p:sp>
        <p:sp>
          <p:nvSpPr>
            <p:cNvPr id="402445" name="Line 13"/>
            <p:cNvSpPr>
              <a:spLocks noChangeShapeType="1"/>
            </p:cNvSpPr>
            <p:nvPr/>
          </p:nvSpPr>
          <p:spPr bwMode="auto">
            <a:xfrm flipV="1">
              <a:off x="1717" y="2592"/>
              <a:ext cx="362" cy="324"/>
            </a:xfrm>
            <a:prstGeom prst="line">
              <a:avLst/>
            </a:prstGeom>
            <a:noFill/>
            <a:ln w="28575">
              <a:solidFill>
                <a:srgbClr val="0000FF"/>
              </a:solidFill>
              <a:round/>
              <a:headEnd type="triangle" w="med" len="med"/>
              <a:tailEnd/>
            </a:ln>
            <a:effectLst/>
          </p:spPr>
          <p:txBody>
            <a:bodyPr>
              <a:spAutoFit/>
            </a:bodyPr>
            <a:lstStyle/>
            <a:p>
              <a:endParaRPr lang="en-US"/>
            </a:p>
          </p:txBody>
        </p:sp>
        <p:sp>
          <p:nvSpPr>
            <p:cNvPr id="402446" name="Arc 14"/>
            <p:cNvSpPr>
              <a:spLocks/>
            </p:cNvSpPr>
            <p:nvPr/>
          </p:nvSpPr>
          <p:spPr bwMode="auto">
            <a:xfrm>
              <a:off x="1856" y="2786"/>
              <a:ext cx="139" cy="130"/>
            </a:xfrm>
            <a:custGeom>
              <a:avLst/>
              <a:gdLst>
                <a:gd name="G0" fmla="+- 0 0 0"/>
                <a:gd name="G1" fmla="+- 21600 0 0"/>
                <a:gd name="G2" fmla="+- 21600 0 0"/>
                <a:gd name="T0" fmla="*/ 0 w 21589"/>
                <a:gd name="T1" fmla="*/ 0 h 21600"/>
                <a:gd name="T2" fmla="*/ 21589 w 21589"/>
                <a:gd name="T3" fmla="*/ 20897 h 21600"/>
                <a:gd name="T4" fmla="*/ 0 w 21589"/>
                <a:gd name="T5" fmla="*/ 21600 h 21600"/>
              </a:gdLst>
              <a:ahLst/>
              <a:cxnLst>
                <a:cxn ang="0">
                  <a:pos x="T0" y="T1"/>
                </a:cxn>
                <a:cxn ang="0">
                  <a:pos x="T2" y="T3"/>
                </a:cxn>
                <a:cxn ang="0">
                  <a:pos x="T4" y="T5"/>
                </a:cxn>
              </a:cxnLst>
              <a:rect l="0" t="0" r="r" b="b"/>
              <a:pathLst>
                <a:path w="21589" h="21600" fill="none" extrusionOk="0">
                  <a:moveTo>
                    <a:pt x="-1" y="0"/>
                  </a:moveTo>
                  <a:cubicBezTo>
                    <a:pt x="11655" y="0"/>
                    <a:pt x="21209" y="9247"/>
                    <a:pt x="21588" y="20897"/>
                  </a:cubicBezTo>
                </a:path>
                <a:path w="21589" h="21600" stroke="0" extrusionOk="0">
                  <a:moveTo>
                    <a:pt x="-1" y="0"/>
                  </a:moveTo>
                  <a:cubicBezTo>
                    <a:pt x="11655" y="0"/>
                    <a:pt x="21209" y="9247"/>
                    <a:pt x="21588" y="20897"/>
                  </a:cubicBezTo>
                  <a:lnTo>
                    <a:pt x="0" y="21600"/>
                  </a:lnTo>
                  <a:close/>
                </a:path>
              </a:pathLst>
            </a:custGeom>
            <a:noFill/>
            <a:ln w="9525">
              <a:solidFill>
                <a:schemeClr val="tx1"/>
              </a:solidFill>
              <a:round/>
              <a:headEnd type="triangle" w="med" len="med"/>
              <a:tailEnd/>
            </a:ln>
            <a:effectLst/>
          </p:spPr>
          <p:txBody>
            <a:bodyPr anchor="ctr">
              <a:spAutoFit/>
            </a:bodyPr>
            <a:lstStyle/>
            <a:p>
              <a:endParaRPr lang="en-US"/>
            </a:p>
          </p:txBody>
        </p:sp>
        <p:sp>
          <p:nvSpPr>
            <p:cNvPr id="402447" name="Text Box 15"/>
            <p:cNvSpPr txBox="1">
              <a:spLocks noChangeArrowheads="1"/>
            </p:cNvSpPr>
            <p:nvPr/>
          </p:nvSpPr>
          <p:spPr bwMode="auto">
            <a:xfrm>
              <a:off x="1968" y="2688"/>
              <a:ext cx="139" cy="162"/>
            </a:xfrm>
            <a:prstGeom prst="rect">
              <a:avLst/>
            </a:prstGeom>
            <a:noFill/>
            <a:ln w="9525">
              <a:noFill/>
              <a:miter lim="800000"/>
              <a:headEnd/>
              <a:tailEnd/>
            </a:ln>
            <a:effectLst/>
          </p:spPr>
          <p:txBody>
            <a:bodyPr>
              <a:spAutoFit/>
            </a:bodyPr>
            <a:lstStyle/>
            <a:p>
              <a:pPr eaLnBrk="1" hangingPunct="1">
                <a:lnSpc>
                  <a:spcPct val="90000"/>
                </a:lnSpc>
                <a:spcBef>
                  <a:spcPct val="50000"/>
                </a:spcBef>
                <a:buClr>
                  <a:srgbClr val="A50021"/>
                </a:buClr>
                <a:buSzPct val="120000"/>
              </a:pPr>
              <a:r>
                <a:rPr lang="en-US" sz="1200">
                  <a:sym typeface="Symbol" pitchFamily="18" charset="2"/>
                </a:rPr>
                <a:t></a:t>
              </a:r>
              <a:endParaRPr lang="en-US" sz="1200"/>
            </a:p>
          </p:txBody>
        </p:sp>
        <p:sp>
          <p:nvSpPr>
            <p:cNvPr id="402448" name="Text Box 16"/>
            <p:cNvSpPr txBox="1">
              <a:spLocks noChangeArrowheads="1"/>
            </p:cNvSpPr>
            <p:nvPr/>
          </p:nvSpPr>
          <p:spPr bwMode="auto">
            <a:xfrm>
              <a:off x="1056" y="2784"/>
              <a:ext cx="292" cy="162"/>
            </a:xfrm>
            <a:prstGeom prst="rect">
              <a:avLst/>
            </a:prstGeom>
            <a:noFill/>
            <a:ln w="9525">
              <a:noFill/>
              <a:miter lim="800000"/>
              <a:headEnd/>
              <a:tailEnd/>
            </a:ln>
            <a:effectLst/>
          </p:spPr>
          <p:txBody>
            <a:bodyPr>
              <a:spAutoFit/>
            </a:bodyPr>
            <a:lstStyle/>
            <a:p>
              <a:pPr eaLnBrk="1" hangingPunct="1">
                <a:lnSpc>
                  <a:spcPct val="90000"/>
                </a:lnSpc>
                <a:spcBef>
                  <a:spcPct val="50000"/>
                </a:spcBef>
                <a:buClr>
                  <a:srgbClr val="A50021"/>
                </a:buClr>
                <a:buSzPct val="120000"/>
              </a:pPr>
              <a:r>
                <a:rPr lang="en-US" sz="1200"/>
                <a:t>H</a:t>
              </a:r>
              <a:r>
                <a:rPr lang="en-US" sz="1200" baseline="30000"/>
                <a:t>0</a:t>
              </a:r>
              <a:endParaRPr lang="en-US" sz="1200"/>
            </a:p>
          </p:txBody>
        </p:sp>
        <p:sp>
          <p:nvSpPr>
            <p:cNvPr id="402449" name="Text Box 17"/>
            <p:cNvSpPr txBox="1">
              <a:spLocks noChangeArrowheads="1"/>
            </p:cNvSpPr>
            <p:nvPr/>
          </p:nvSpPr>
          <p:spPr bwMode="auto">
            <a:xfrm>
              <a:off x="2064" y="2784"/>
              <a:ext cx="279" cy="162"/>
            </a:xfrm>
            <a:prstGeom prst="rect">
              <a:avLst/>
            </a:prstGeom>
            <a:noFill/>
            <a:ln w="9525">
              <a:noFill/>
              <a:miter lim="800000"/>
              <a:headEnd/>
              <a:tailEnd/>
            </a:ln>
            <a:effectLst/>
          </p:spPr>
          <p:txBody>
            <a:bodyPr>
              <a:spAutoFit/>
            </a:bodyPr>
            <a:lstStyle/>
            <a:p>
              <a:pPr eaLnBrk="1" hangingPunct="1">
                <a:lnSpc>
                  <a:spcPct val="90000"/>
                </a:lnSpc>
                <a:spcBef>
                  <a:spcPct val="50000"/>
                </a:spcBef>
                <a:buClr>
                  <a:srgbClr val="A50021"/>
                </a:buClr>
                <a:buSzPct val="120000"/>
              </a:pPr>
              <a:r>
                <a:rPr lang="en-US" sz="1200">
                  <a:solidFill>
                    <a:srgbClr val="FF3300"/>
                  </a:solidFill>
                </a:rPr>
                <a:t>H</a:t>
              </a:r>
              <a:r>
                <a:rPr lang="en-US" sz="1200" baseline="30000">
                  <a:solidFill>
                    <a:srgbClr val="FF3300"/>
                  </a:solidFill>
                </a:rPr>
                <a:t>0*</a:t>
              </a:r>
              <a:endParaRPr lang="en-US" sz="1200">
                <a:solidFill>
                  <a:srgbClr val="FF3300"/>
                </a:solidFill>
              </a:endParaRPr>
            </a:p>
          </p:txBody>
        </p:sp>
        <p:sp>
          <p:nvSpPr>
            <p:cNvPr id="402450" name="Text Box 18"/>
            <p:cNvSpPr txBox="1">
              <a:spLocks noChangeArrowheads="1"/>
            </p:cNvSpPr>
            <p:nvPr/>
          </p:nvSpPr>
          <p:spPr bwMode="auto">
            <a:xfrm>
              <a:off x="144" y="3067"/>
              <a:ext cx="905" cy="266"/>
            </a:xfrm>
            <a:prstGeom prst="rect">
              <a:avLst/>
            </a:prstGeom>
            <a:noFill/>
            <a:ln w="9525">
              <a:noFill/>
              <a:miter lim="800000"/>
              <a:headEnd/>
              <a:tailEnd/>
            </a:ln>
            <a:effectLst/>
          </p:spPr>
          <p:txBody>
            <a:bodyPr>
              <a:spAutoFit/>
            </a:bodyPr>
            <a:lstStyle/>
            <a:p>
              <a:pPr algn="ctr" eaLnBrk="1" hangingPunct="1">
                <a:lnSpc>
                  <a:spcPct val="90000"/>
                </a:lnSpc>
                <a:spcBef>
                  <a:spcPct val="50000"/>
                </a:spcBef>
                <a:buClr>
                  <a:srgbClr val="A50021"/>
                </a:buClr>
                <a:buSzPct val="120000"/>
              </a:pPr>
              <a:r>
                <a:rPr lang="en-US" sz="1200"/>
                <a:t>Step 1: Lorentz Stripping</a:t>
              </a:r>
            </a:p>
          </p:txBody>
        </p:sp>
        <p:sp>
          <p:nvSpPr>
            <p:cNvPr id="402451" name="Text Box 19"/>
            <p:cNvSpPr txBox="1">
              <a:spLocks noChangeArrowheads="1"/>
            </p:cNvSpPr>
            <p:nvPr/>
          </p:nvSpPr>
          <p:spPr bwMode="auto">
            <a:xfrm>
              <a:off x="1160" y="3089"/>
              <a:ext cx="1309" cy="162"/>
            </a:xfrm>
            <a:prstGeom prst="rect">
              <a:avLst/>
            </a:prstGeom>
            <a:noFill/>
            <a:ln w="9525">
              <a:noFill/>
              <a:miter lim="800000"/>
              <a:headEnd/>
              <a:tailEnd/>
            </a:ln>
            <a:effectLst/>
          </p:spPr>
          <p:txBody>
            <a:bodyPr>
              <a:spAutoFit/>
            </a:bodyPr>
            <a:lstStyle/>
            <a:p>
              <a:pPr algn="ctr" eaLnBrk="1" hangingPunct="1">
                <a:lnSpc>
                  <a:spcPct val="90000"/>
                </a:lnSpc>
                <a:spcBef>
                  <a:spcPct val="50000"/>
                </a:spcBef>
                <a:buClr>
                  <a:srgbClr val="A50021"/>
                </a:buClr>
                <a:buSzPct val="120000"/>
              </a:pPr>
              <a:r>
                <a:rPr lang="en-US" sz="1200"/>
                <a:t>Step 2: Laser Excitation </a:t>
              </a:r>
            </a:p>
          </p:txBody>
        </p:sp>
        <p:sp>
          <p:nvSpPr>
            <p:cNvPr id="402452" name="Text Box 20"/>
            <p:cNvSpPr txBox="1">
              <a:spLocks noChangeArrowheads="1"/>
            </p:cNvSpPr>
            <p:nvPr/>
          </p:nvSpPr>
          <p:spPr bwMode="auto">
            <a:xfrm>
              <a:off x="2441" y="3067"/>
              <a:ext cx="919" cy="266"/>
            </a:xfrm>
            <a:prstGeom prst="rect">
              <a:avLst/>
            </a:prstGeom>
            <a:noFill/>
            <a:ln w="9525">
              <a:noFill/>
              <a:miter lim="800000"/>
              <a:headEnd/>
              <a:tailEnd/>
            </a:ln>
            <a:effectLst/>
          </p:spPr>
          <p:txBody>
            <a:bodyPr>
              <a:spAutoFit/>
            </a:bodyPr>
            <a:lstStyle/>
            <a:p>
              <a:pPr algn="ctr" eaLnBrk="1" hangingPunct="1">
                <a:lnSpc>
                  <a:spcPct val="90000"/>
                </a:lnSpc>
                <a:spcBef>
                  <a:spcPct val="50000"/>
                </a:spcBef>
                <a:buClr>
                  <a:srgbClr val="A50021"/>
                </a:buClr>
                <a:buSzPct val="120000"/>
              </a:pPr>
              <a:r>
                <a:rPr lang="en-US" sz="1200" dirty="0"/>
                <a:t>Step 3: Lorentz Stripping</a:t>
              </a:r>
            </a:p>
          </p:txBody>
        </p:sp>
        <p:sp>
          <p:nvSpPr>
            <p:cNvPr id="402453" name="Text Box 21"/>
            <p:cNvSpPr txBox="1">
              <a:spLocks noChangeArrowheads="1"/>
            </p:cNvSpPr>
            <p:nvPr/>
          </p:nvSpPr>
          <p:spPr bwMode="auto">
            <a:xfrm>
              <a:off x="672" y="2496"/>
              <a:ext cx="807" cy="266"/>
            </a:xfrm>
            <a:prstGeom prst="rect">
              <a:avLst/>
            </a:prstGeom>
            <a:noFill/>
            <a:ln w="9525">
              <a:noFill/>
              <a:miter lim="800000"/>
              <a:headEnd/>
              <a:tailEnd/>
            </a:ln>
            <a:effectLst/>
          </p:spPr>
          <p:txBody>
            <a:bodyPr>
              <a:spAutoFit/>
            </a:bodyPr>
            <a:lstStyle/>
            <a:p>
              <a:pPr algn="ctr" eaLnBrk="1" hangingPunct="1">
                <a:lnSpc>
                  <a:spcPct val="90000"/>
                </a:lnSpc>
                <a:spcBef>
                  <a:spcPct val="50000"/>
                </a:spcBef>
                <a:buClr>
                  <a:srgbClr val="A50021"/>
                </a:buClr>
                <a:buSzPct val="120000"/>
              </a:pPr>
              <a:r>
                <a:rPr lang="en-US" sz="1200" dirty="0"/>
                <a:t>High-field Dipole Magnet</a:t>
              </a:r>
            </a:p>
          </p:txBody>
        </p:sp>
        <p:sp>
          <p:nvSpPr>
            <p:cNvPr id="402454" name="Text Box 22"/>
            <p:cNvSpPr txBox="1">
              <a:spLocks noChangeArrowheads="1"/>
            </p:cNvSpPr>
            <p:nvPr/>
          </p:nvSpPr>
          <p:spPr bwMode="auto">
            <a:xfrm>
              <a:off x="2304" y="2544"/>
              <a:ext cx="808" cy="266"/>
            </a:xfrm>
            <a:prstGeom prst="rect">
              <a:avLst/>
            </a:prstGeom>
            <a:noFill/>
            <a:ln w="9525">
              <a:noFill/>
              <a:miter lim="800000"/>
              <a:headEnd/>
              <a:tailEnd/>
            </a:ln>
            <a:effectLst/>
          </p:spPr>
          <p:txBody>
            <a:bodyPr>
              <a:spAutoFit/>
            </a:bodyPr>
            <a:lstStyle/>
            <a:p>
              <a:pPr algn="ctr" eaLnBrk="1" hangingPunct="1">
                <a:lnSpc>
                  <a:spcPct val="90000"/>
                </a:lnSpc>
                <a:spcBef>
                  <a:spcPct val="50000"/>
                </a:spcBef>
                <a:buClr>
                  <a:srgbClr val="A50021"/>
                </a:buClr>
                <a:buSzPct val="120000"/>
              </a:pPr>
              <a:r>
                <a:rPr lang="en-US" sz="1200"/>
                <a:t>High-field Dipole Magnet</a:t>
              </a:r>
            </a:p>
          </p:txBody>
        </p:sp>
        <p:sp>
          <p:nvSpPr>
            <p:cNvPr id="402455" name="Text Box 23"/>
            <p:cNvSpPr txBox="1">
              <a:spLocks noChangeArrowheads="1"/>
            </p:cNvSpPr>
            <p:nvPr/>
          </p:nvSpPr>
          <p:spPr bwMode="auto">
            <a:xfrm>
              <a:off x="269" y="3283"/>
              <a:ext cx="780" cy="162"/>
            </a:xfrm>
            <a:prstGeom prst="rect">
              <a:avLst/>
            </a:prstGeom>
            <a:noFill/>
            <a:ln w="9525">
              <a:noFill/>
              <a:miter lim="800000"/>
              <a:headEnd/>
              <a:tailEnd/>
            </a:ln>
            <a:effectLst/>
          </p:spPr>
          <p:txBody>
            <a:bodyPr>
              <a:spAutoFit/>
            </a:bodyPr>
            <a:lstStyle/>
            <a:p>
              <a:pPr algn="ctr" eaLnBrk="1" hangingPunct="1">
                <a:lnSpc>
                  <a:spcPct val="90000"/>
                </a:lnSpc>
                <a:spcBef>
                  <a:spcPct val="50000"/>
                </a:spcBef>
                <a:buClr>
                  <a:srgbClr val="A50021"/>
                </a:buClr>
                <a:buSzPct val="120000"/>
              </a:pPr>
              <a:r>
                <a:rPr lang="en-US" sz="1200" dirty="0"/>
                <a:t>H</a:t>
              </a:r>
              <a:r>
                <a:rPr lang="en-US" sz="1200" baseline="30000" dirty="0"/>
                <a:t>-</a:t>
              </a:r>
              <a:r>
                <a:rPr lang="en-US" sz="1200" dirty="0"/>
                <a:t> </a:t>
              </a:r>
              <a:r>
                <a:rPr lang="en-US" sz="1200" dirty="0">
                  <a:sym typeface="Symbol" pitchFamily="18" charset="2"/>
                </a:rPr>
                <a:t> H</a:t>
              </a:r>
              <a:r>
                <a:rPr lang="en-US" sz="1200" baseline="30000" dirty="0">
                  <a:sym typeface="Symbol" pitchFamily="18" charset="2"/>
                </a:rPr>
                <a:t>0</a:t>
              </a:r>
              <a:r>
                <a:rPr lang="en-US" sz="1200" dirty="0">
                  <a:sym typeface="Symbol" pitchFamily="18" charset="2"/>
                </a:rPr>
                <a:t> + e</a:t>
              </a:r>
              <a:r>
                <a:rPr lang="en-US" sz="1200" baseline="30000" dirty="0">
                  <a:sym typeface="Symbol" pitchFamily="18" charset="2"/>
                </a:rPr>
                <a:t>-</a:t>
              </a:r>
              <a:endParaRPr lang="en-US" sz="1200" dirty="0"/>
            </a:p>
          </p:txBody>
        </p:sp>
        <p:sp>
          <p:nvSpPr>
            <p:cNvPr id="402456" name="Text Box 24"/>
            <p:cNvSpPr txBox="1">
              <a:spLocks noChangeArrowheads="1"/>
            </p:cNvSpPr>
            <p:nvPr/>
          </p:nvSpPr>
          <p:spPr bwMode="auto">
            <a:xfrm>
              <a:off x="1049" y="3283"/>
              <a:ext cx="1448" cy="162"/>
            </a:xfrm>
            <a:prstGeom prst="rect">
              <a:avLst/>
            </a:prstGeom>
            <a:noFill/>
            <a:ln w="9525">
              <a:noFill/>
              <a:miter lim="800000"/>
              <a:headEnd/>
              <a:tailEnd/>
            </a:ln>
            <a:effectLst/>
          </p:spPr>
          <p:txBody>
            <a:bodyPr>
              <a:spAutoFit/>
            </a:bodyPr>
            <a:lstStyle/>
            <a:p>
              <a:pPr algn="ctr" eaLnBrk="1" hangingPunct="1">
                <a:lnSpc>
                  <a:spcPct val="90000"/>
                </a:lnSpc>
                <a:spcBef>
                  <a:spcPct val="50000"/>
                </a:spcBef>
                <a:buClr>
                  <a:srgbClr val="A50021"/>
                </a:buClr>
                <a:buSzPct val="120000"/>
              </a:pPr>
              <a:r>
                <a:rPr lang="en-US" sz="1200"/>
                <a:t>H</a:t>
              </a:r>
              <a:r>
                <a:rPr lang="en-US" sz="1200" baseline="30000"/>
                <a:t>0</a:t>
              </a:r>
              <a:r>
                <a:rPr lang="en-US" sz="1200"/>
                <a:t> (n=1) + </a:t>
              </a:r>
              <a:r>
                <a:rPr lang="en-US" sz="1200">
                  <a:sym typeface="Symbol" pitchFamily="18" charset="2"/>
                </a:rPr>
                <a:t></a:t>
              </a:r>
              <a:r>
                <a:rPr lang="en-US" sz="1200"/>
                <a:t> </a:t>
              </a:r>
              <a:r>
                <a:rPr lang="en-US" sz="1200">
                  <a:sym typeface="Symbol" pitchFamily="18" charset="2"/>
                </a:rPr>
                <a:t> H</a:t>
              </a:r>
              <a:r>
                <a:rPr lang="en-US" sz="1200" baseline="30000">
                  <a:sym typeface="Symbol" pitchFamily="18" charset="2"/>
                </a:rPr>
                <a:t>0*</a:t>
              </a:r>
              <a:r>
                <a:rPr lang="en-US" sz="1200">
                  <a:sym typeface="Symbol" pitchFamily="18" charset="2"/>
                </a:rPr>
                <a:t> (n=3)</a:t>
              </a:r>
              <a:endParaRPr lang="en-US" sz="1200"/>
            </a:p>
          </p:txBody>
        </p:sp>
        <p:sp>
          <p:nvSpPr>
            <p:cNvPr id="402457" name="Text Box 25"/>
            <p:cNvSpPr txBox="1">
              <a:spLocks noChangeArrowheads="1"/>
            </p:cNvSpPr>
            <p:nvPr/>
          </p:nvSpPr>
          <p:spPr bwMode="auto">
            <a:xfrm>
              <a:off x="2441" y="3283"/>
              <a:ext cx="919" cy="162"/>
            </a:xfrm>
            <a:prstGeom prst="rect">
              <a:avLst/>
            </a:prstGeom>
            <a:noFill/>
            <a:ln w="9525">
              <a:noFill/>
              <a:miter lim="800000"/>
              <a:headEnd/>
              <a:tailEnd/>
            </a:ln>
            <a:effectLst/>
          </p:spPr>
          <p:txBody>
            <a:bodyPr>
              <a:spAutoFit/>
            </a:bodyPr>
            <a:lstStyle/>
            <a:p>
              <a:pPr algn="ctr" eaLnBrk="1" hangingPunct="1">
                <a:lnSpc>
                  <a:spcPct val="90000"/>
                </a:lnSpc>
                <a:spcBef>
                  <a:spcPct val="50000"/>
                </a:spcBef>
                <a:buClr>
                  <a:srgbClr val="A50021"/>
                </a:buClr>
                <a:buSzPct val="120000"/>
              </a:pPr>
              <a:r>
                <a:rPr lang="en-US" sz="1200"/>
                <a:t>H</a:t>
              </a:r>
              <a:r>
                <a:rPr lang="en-US" sz="1200" baseline="30000"/>
                <a:t>0*</a:t>
              </a:r>
              <a:r>
                <a:rPr lang="en-US" sz="1200"/>
                <a:t> </a:t>
              </a:r>
              <a:r>
                <a:rPr lang="en-US" sz="1200">
                  <a:sym typeface="Symbol" pitchFamily="18" charset="2"/>
                </a:rPr>
                <a:t> p + e</a:t>
              </a:r>
              <a:r>
                <a:rPr lang="en-US" sz="1200" baseline="30000">
                  <a:sym typeface="Symbol" pitchFamily="18" charset="2"/>
                </a:rPr>
                <a:t>-</a:t>
              </a:r>
              <a:endParaRPr lang="en-US" sz="1200"/>
            </a:p>
          </p:txBody>
        </p:sp>
      </p:grpSp>
      <p:sp>
        <p:nvSpPr>
          <p:cNvPr id="402458" name="Rectangle 26"/>
          <p:cNvSpPr>
            <a:spLocks noChangeArrowheads="1"/>
          </p:cNvSpPr>
          <p:nvPr/>
        </p:nvSpPr>
        <p:spPr bwMode="auto">
          <a:xfrm>
            <a:off x="136352" y="-48128"/>
            <a:ext cx="8686800" cy="990600"/>
          </a:xfrm>
          <a:prstGeom prst="rect">
            <a:avLst/>
          </a:prstGeom>
          <a:noFill/>
          <a:ln w="9525">
            <a:noFill/>
            <a:miter lim="800000"/>
            <a:headEnd/>
            <a:tailEnd/>
          </a:ln>
          <a:effectLst/>
        </p:spPr>
        <p:txBody>
          <a:bodyPr anchor="ctr"/>
          <a:lstStyle/>
          <a:p>
            <a:pPr algn="l">
              <a:lnSpc>
                <a:spcPct val="85000"/>
              </a:lnSpc>
            </a:pPr>
            <a:r>
              <a:rPr lang="en-US" sz="3200" b="1" dirty="0">
                <a:solidFill>
                  <a:srgbClr val="FFFFFF"/>
                </a:solidFill>
                <a:latin typeface="+mj-lt"/>
              </a:rPr>
              <a:t>Laser-Stripping Injection Proof-of-Principle Experiment</a:t>
            </a:r>
          </a:p>
        </p:txBody>
      </p:sp>
      <p:pic>
        <p:nvPicPr>
          <p:cNvPr id="402463" name="Picture 31" descr="ScreenShot022"/>
          <p:cNvPicPr>
            <a:picLocks noChangeAspect="1" noChangeArrowheads="1"/>
          </p:cNvPicPr>
          <p:nvPr/>
        </p:nvPicPr>
        <p:blipFill>
          <a:blip r:embed="rId2" cstate="print"/>
          <a:srcRect/>
          <a:stretch>
            <a:fillRect/>
          </a:stretch>
        </p:blipFill>
        <p:spPr bwMode="auto">
          <a:xfrm>
            <a:off x="223838" y="3982299"/>
            <a:ext cx="3925887" cy="2368550"/>
          </a:xfrm>
          <a:prstGeom prst="rect">
            <a:avLst/>
          </a:prstGeom>
          <a:noFill/>
        </p:spPr>
      </p:pic>
      <p:pic>
        <p:nvPicPr>
          <p:cNvPr id="402464" name="Picture 32" descr="ScreenShot024"/>
          <p:cNvPicPr>
            <a:picLocks noChangeAspect="1" noChangeArrowheads="1"/>
          </p:cNvPicPr>
          <p:nvPr/>
        </p:nvPicPr>
        <p:blipFill>
          <a:blip r:embed="rId3" cstate="print"/>
          <a:srcRect/>
          <a:stretch>
            <a:fillRect/>
          </a:stretch>
        </p:blipFill>
        <p:spPr bwMode="auto">
          <a:xfrm>
            <a:off x="4950792" y="4018547"/>
            <a:ext cx="3815384" cy="2284929"/>
          </a:xfrm>
          <a:prstGeom prst="rect">
            <a:avLst/>
          </a:prstGeom>
          <a:noFill/>
        </p:spPr>
      </p:pic>
      <p:sp>
        <p:nvSpPr>
          <p:cNvPr id="402461" name="Text Box 29"/>
          <p:cNvSpPr txBox="1">
            <a:spLocks noChangeArrowheads="1"/>
          </p:cNvSpPr>
          <p:nvPr/>
        </p:nvSpPr>
        <p:spPr bwMode="auto">
          <a:xfrm>
            <a:off x="3781425" y="5164822"/>
            <a:ext cx="1530350" cy="336550"/>
          </a:xfrm>
          <a:prstGeom prst="rect">
            <a:avLst/>
          </a:prstGeom>
          <a:solidFill>
            <a:srgbClr val="FFFF99"/>
          </a:solidFill>
          <a:ln w="9525" algn="ctr">
            <a:noFill/>
            <a:miter lim="800000"/>
            <a:headEnd/>
            <a:tailEnd/>
          </a:ln>
          <a:effectLst/>
        </p:spPr>
        <p:txBody>
          <a:bodyPr>
            <a:spAutoFit/>
          </a:bodyPr>
          <a:lstStyle/>
          <a:p>
            <a:pPr algn="ctr">
              <a:spcBef>
                <a:spcPct val="50000"/>
              </a:spcBef>
            </a:pPr>
            <a:r>
              <a:rPr lang="en-US" sz="1600">
                <a:solidFill>
                  <a:schemeClr val="bg1">
                    <a:lumMod val="60000"/>
                    <a:lumOff val="40000"/>
                  </a:schemeClr>
                </a:solidFill>
              </a:rPr>
              <a:t>H- to protons</a:t>
            </a:r>
          </a:p>
        </p:txBody>
      </p:sp>
      <p:sp>
        <p:nvSpPr>
          <p:cNvPr id="402465" name="Line 33"/>
          <p:cNvSpPr>
            <a:spLocks noChangeShapeType="1"/>
          </p:cNvSpPr>
          <p:nvPr/>
        </p:nvSpPr>
        <p:spPr bwMode="auto">
          <a:xfrm>
            <a:off x="3529429" y="4985937"/>
            <a:ext cx="2317750" cy="0"/>
          </a:xfrm>
          <a:prstGeom prst="line">
            <a:avLst/>
          </a:prstGeom>
          <a:noFill/>
          <a:ln w="57150">
            <a:solidFill>
              <a:srgbClr val="FFFF99"/>
            </a:solidFill>
            <a:round/>
            <a:headEnd/>
            <a:tailEnd type="triangle" w="med" len="med"/>
          </a:ln>
          <a:effectLst/>
        </p:spPr>
        <p:txBody>
          <a:bodyPr>
            <a:spAutoFit/>
          </a:bodyPr>
          <a:lstStyle/>
          <a:p>
            <a:endParaRPr lang="en-US"/>
          </a:p>
        </p:txBody>
      </p:sp>
      <p:sp>
        <p:nvSpPr>
          <p:cNvPr id="32" name="Rectangle 2"/>
          <p:cNvSpPr txBox="1">
            <a:spLocks noChangeArrowheads="1"/>
          </p:cNvSpPr>
          <p:nvPr/>
        </p:nvSpPr>
        <p:spPr>
          <a:xfrm>
            <a:off x="56139" y="802075"/>
            <a:ext cx="3854124" cy="2108269"/>
          </a:xfrm>
          <a:prstGeom prst="rect">
            <a:avLst/>
          </a:prstGeom>
        </p:spPr>
        <p:txBody>
          <a:bodyPr vert="horz" wrap="square" lIns="91440" tIns="45720" rIns="91440" bIns="45720" rtlCol="0">
            <a:spAutoFit/>
          </a:bodyPr>
          <a:lstStyle/>
          <a:p>
            <a:pPr marL="230188" lvl="0" indent="-230188" algn="l" fontAlgn="auto">
              <a:lnSpc>
                <a:spcPct val="90000"/>
              </a:lnSpc>
              <a:spcBef>
                <a:spcPts val="600"/>
              </a:spcBef>
              <a:spcAft>
                <a:spcPts val="0"/>
              </a:spcAft>
              <a:buClr>
                <a:srgbClr val="006C3A"/>
              </a:buClr>
              <a:buFont typeface="Arial" pitchFamily="34" charset="0"/>
              <a:buChar char="•"/>
            </a:pPr>
            <a:r>
              <a:rPr kumimoji="0" lang="en-US" sz="2000" b="1" i="0" u="none" strike="noStrike" kern="1200" cap="none" spc="0" normalizeH="0" baseline="0" noProof="0" dirty="0" smtClean="0">
                <a:ln>
                  <a:noFill/>
                </a:ln>
                <a:solidFill>
                  <a:schemeClr val="tx1"/>
                </a:solidFill>
                <a:effectLst/>
                <a:uLnTx/>
                <a:uFillTx/>
                <a:latin typeface="Arial Narrow" pitchFamily="34" charset="0"/>
                <a:ea typeface="+mn-ea"/>
                <a:cs typeface="+mn-cs"/>
              </a:rPr>
              <a:t>We have developed a laser-based stripping technique </a:t>
            </a:r>
            <a:r>
              <a:rPr lang="en-US" sz="2000" b="1" noProof="0" dirty="0" smtClean="0">
                <a:latin typeface="Arial Narrow" pitchFamily="34" charset="0"/>
              </a:rPr>
              <a:t>[</a:t>
            </a:r>
            <a:r>
              <a:rPr lang="en-US" sz="2000" b="1" dirty="0" smtClean="0">
                <a:latin typeface="Arial Narrow" pitchFamily="34" charset="0"/>
              </a:rPr>
              <a:t>Danilov et. al., PRST-AB 6:053501, 2003]</a:t>
            </a:r>
            <a:endParaRPr kumimoji="0" lang="en-US" sz="2000" b="1" i="0" u="none" strike="noStrike" kern="1200" cap="none" spc="0" normalizeH="0" baseline="0" noProof="0" dirty="0" smtClean="0">
              <a:ln>
                <a:noFill/>
              </a:ln>
              <a:solidFill>
                <a:schemeClr val="tx1"/>
              </a:solidFill>
              <a:effectLst/>
              <a:uLnTx/>
              <a:uFillTx/>
              <a:latin typeface="Arial Narrow" pitchFamily="34" charset="0"/>
              <a:ea typeface="+mn-ea"/>
              <a:cs typeface="+mn-cs"/>
            </a:endParaRPr>
          </a:p>
          <a:p>
            <a:pPr marL="230188" marR="0" lvl="0" indent="-230188" algn="l" defTabSz="914400" rtl="0" eaLnBrk="1" fontAlgn="auto" latinLnBrk="0" hangingPunct="1">
              <a:lnSpc>
                <a:spcPct val="90000"/>
              </a:lnSpc>
              <a:spcBef>
                <a:spcPts val="600"/>
              </a:spcBef>
              <a:spcAft>
                <a:spcPts val="0"/>
              </a:spcAft>
              <a:buClr>
                <a:srgbClr val="006C3A"/>
              </a:buClr>
              <a:buSzTx/>
              <a:buFont typeface="Arial" pitchFamily="34" charset="0"/>
              <a:buChar char="•"/>
              <a:tabLst/>
              <a:defRPr/>
            </a:pPr>
            <a:r>
              <a:rPr lang="en-US" sz="2000" b="1" dirty="0" smtClean="0">
                <a:latin typeface="Arial Narrow" pitchFamily="34" charset="0"/>
                <a:cs typeface="+mn-cs"/>
              </a:rPr>
              <a:t>The key step is efficiently populating the upper state in hydrogen by interaction with a diverging laser-beam</a:t>
            </a:r>
          </a:p>
        </p:txBody>
      </p:sp>
      <p:sp>
        <p:nvSpPr>
          <p:cNvPr id="33" name="Rectangle 2"/>
          <p:cNvSpPr txBox="1">
            <a:spLocks noChangeArrowheads="1"/>
          </p:cNvSpPr>
          <p:nvPr/>
        </p:nvSpPr>
        <p:spPr>
          <a:xfrm>
            <a:off x="52125" y="2998095"/>
            <a:ext cx="8706864" cy="1000274"/>
          </a:xfrm>
          <a:prstGeom prst="rect">
            <a:avLst/>
          </a:prstGeom>
        </p:spPr>
        <p:txBody>
          <a:bodyPr vert="horz" wrap="square" lIns="91440" tIns="45720" rIns="91440" bIns="45720" rtlCol="0">
            <a:spAutoFit/>
          </a:bodyPr>
          <a:lstStyle/>
          <a:p>
            <a:pPr marL="230188" marR="0" lvl="0" indent="-230188" algn="l" defTabSz="914400" rtl="0" eaLnBrk="1" fontAlgn="auto" latinLnBrk="0" hangingPunct="1">
              <a:lnSpc>
                <a:spcPct val="90000"/>
              </a:lnSpc>
              <a:spcBef>
                <a:spcPts val="600"/>
              </a:spcBef>
              <a:spcAft>
                <a:spcPts val="0"/>
              </a:spcAft>
              <a:buClr>
                <a:srgbClr val="006C3A"/>
              </a:buClr>
              <a:buSzTx/>
              <a:buFont typeface="Arial" pitchFamily="34" charset="0"/>
              <a:buChar char="•"/>
              <a:tabLst/>
              <a:defRPr/>
            </a:pPr>
            <a:r>
              <a:rPr lang="en-US" sz="2000" b="1" dirty="0" smtClean="0">
                <a:latin typeface="Arial Narrow" pitchFamily="34" charset="0"/>
                <a:cs typeface="+mn-cs"/>
              </a:rPr>
              <a:t>We </a:t>
            </a:r>
            <a:r>
              <a:rPr kumimoji="0" lang="en-US" sz="2000" b="1" i="0" u="none" strike="noStrike" kern="1200" cap="none" spc="0" normalizeH="0" baseline="0" noProof="0" dirty="0" smtClean="0">
                <a:ln>
                  <a:noFill/>
                </a:ln>
                <a:solidFill>
                  <a:schemeClr val="tx1"/>
                </a:solidFill>
                <a:effectLst/>
                <a:uLnTx/>
                <a:uFillTx/>
                <a:latin typeface="Arial Narrow" pitchFamily="34" charset="0"/>
                <a:ea typeface="+mn-ea"/>
                <a:cs typeface="+mn-cs"/>
              </a:rPr>
              <a:t>demonstrated &gt; 90% H- to proton stripping efficiency over the duration of a short laser-pulse</a:t>
            </a:r>
            <a:r>
              <a:rPr kumimoji="0" lang="en-US" sz="2000" b="1" i="0" u="none" strike="noStrike" kern="1200" cap="none" spc="0" normalizeH="0" noProof="0" dirty="0" smtClean="0">
                <a:ln>
                  <a:noFill/>
                </a:ln>
                <a:solidFill>
                  <a:schemeClr val="tx1"/>
                </a:solidFill>
                <a:effectLst/>
                <a:uLnTx/>
                <a:uFillTx/>
                <a:latin typeface="Arial Narrow" pitchFamily="34" charset="0"/>
                <a:ea typeface="+mn-ea"/>
                <a:cs typeface="+mn-cs"/>
              </a:rPr>
              <a:t> [</a:t>
            </a:r>
            <a:r>
              <a:rPr kumimoji="0" lang="en-US" sz="2000" b="1" i="0" u="none" strike="noStrike" kern="1200" cap="none" spc="0" normalizeH="0" baseline="0" noProof="0" dirty="0" smtClean="0">
                <a:ln>
                  <a:noFill/>
                </a:ln>
                <a:solidFill>
                  <a:schemeClr val="tx1"/>
                </a:solidFill>
                <a:effectLst/>
                <a:uLnTx/>
                <a:uFillTx/>
                <a:latin typeface="Arial Narrow" pitchFamily="34" charset="0"/>
                <a:ea typeface="+mn-ea"/>
                <a:cs typeface="+mn-cs"/>
              </a:rPr>
              <a:t>Danilov et. al., PRST-AB </a:t>
            </a:r>
            <a:r>
              <a:rPr lang="en-US" sz="2000" b="1" dirty="0" smtClean="0">
                <a:latin typeface="Arial Narrow" pitchFamily="34" charset="0"/>
                <a:cs typeface="+mn-cs"/>
              </a:rPr>
              <a:t>10:053501, 2007]</a:t>
            </a:r>
            <a:endParaRPr kumimoji="0" lang="en-US" sz="2000" b="1" i="0" u="none" strike="noStrike" kern="1200" cap="none" spc="0" normalizeH="0" baseline="0" noProof="0" dirty="0" smtClean="0">
              <a:ln>
                <a:noFill/>
              </a:ln>
              <a:solidFill>
                <a:schemeClr val="tx1"/>
              </a:solidFill>
              <a:effectLst/>
              <a:uLnTx/>
              <a:uFillTx/>
              <a:latin typeface="Arial Narrow" pitchFamily="34" charset="0"/>
              <a:ea typeface="+mn-ea"/>
              <a:cs typeface="+mn-cs"/>
            </a:endParaRPr>
          </a:p>
          <a:p>
            <a:pPr marL="230188" lvl="0" indent="-230188" fontAlgn="auto">
              <a:lnSpc>
                <a:spcPct val="90000"/>
              </a:lnSpc>
              <a:spcBef>
                <a:spcPts val="600"/>
              </a:spcBef>
              <a:spcAft>
                <a:spcPts val="0"/>
              </a:spcAft>
              <a:buClr>
                <a:srgbClr val="006C3A"/>
              </a:buClr>
              <a:buFont typeface="Arial" pitchFamily="34" charset="0"/>
              <a:buChar char="•"/>
            </a:pPr>
            <a:r>
              <a:rPr lang="en-US" sz="2000" b="1" dirty="0" smtClean="0">
                <a:latin typeface="Arial Narrow" pitchFamily="34" charset="0"/>
                <a:cs typeface="+mn-cs"/>
              </a:rPr>
              <a:t>We are preparing a follow-on experiment to demonstrate stripping of 10 </a:t>
            </a:r>
            <a:r>
              <a:rPr lang="el-GR" sz="2000" b="1" dirty="0" smtClean="0">
                <a:latin typeface="Arial Narrow" pitchFamily="34" charset="0"/>
              </a:rPr>
              <a:t>μ</a:t>
            </a:r>
            <a:r>
              <a:rPr lang="en-US" sz="2000" b="1" dirty="0" smtClean="0">
                <a:latin typeface="Arial Narrow" pitchFamily="34" charset="0"/>
              </a:rPr>
              <a:t>s pulse</a:t>
            </a:r>
            <a:endParaRPr kumimoji="0" lang="en-US" sz="2000" b="1" i="0" u="none" strike="noStrike" kern="1200" cap="none" spc="0" normalizeH="0" baseline="0" noProof="0" dirty="0">
              <a:ln>
                <a:noFill/>
              </a:ln>
              <a:solidFill>
                <a:schemeClr val="tx1"/>
              </a:solidFill>
              <a:effectLst/>
              <a:uLnTx/>
              <a:uFillTx/>
              <a:latin typeface="Arial Narrow" pitchFamily="34" charset="0"/>
              <a:cs typeface="+mn-cs"/>
            </a:endParaRPr>
          </a:p>
        </p:txBody>
      </p:sp>
      <p:sp>
        <p:nvSpPr>
          <p:cNvPr id="3" name="Footer Placeholder 2"/>
          <p:cNvSpPr>
            <a:spLocks noGrp="1"/>
          </p:cNvSpPr>
          <p:nvPr>
            <p:ph type="ftr" sz="quarter" idx="10"/>
          </p:nvPr>
        </p:nvSpPr>
        <p:spPr/>
        <p:txBody>
          <a:bodyPr/>
          <a:lstStyle/>
          <a:p>
            <a:pPr>
              <a:defRPr/>
            </a:pPr>
            <a:r>
              <a:rPr lang="en-US" smtClean="0"/>
              <a:t>S. Henderson, AAC 2012, June 11, 2012</a:t>
            </a:r>
            <a:endParaRPr lang="en-US"/>
          </a:p>
        </p:txBody>
      </p:sp>
      <p:sp>
        <p:nvSpPr>
          <p:cNvPr id="4" name="Slide Number Placeholder 3"/>
          <p:cNvSpPr>
            <a:spLocks noGrp="1"/>
          </p:cNvSpPr>
          <p:nvPr>
            <p:ph type="sldNum" sz="quarter" idx="11"/>
          </p:nvPr>
        </p:nvSpPr>
        <p:spPr/>
        <p:txBody>
          <a:bodyPr/>
          <a:lstStyle/>
          <a:p>
            <a:pPr>
              <a:defRPr/>
            </a:pPr>
            <a:fld id="{EEB64668-9DC1-4FB1-8BD5-90EFBCB61419}" type="slidenum">
              <a:rPr lang="en-US" smtClean="0"/>
              <a:pPr>
                <a:defRPr/>
              </a:pPr>
              <a:t>52</a:t>
            </a:fld>
            <a:endParaRPr lang="en-US"/>
          </a:p>
        </p:txBody>
      </p:sp>
    </p:spTree>
    <p:extLst>
      <p:ext uri="{BB962C8B-B14F-4D97-AF65-F5344CB8AC3E}">
        <p14:creationId xmlns:p14="http://schemas.microsoft.com/office/powerpoint/2010/main" val="29368450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1203" y="803081"/>
            <a:ext cx="8718829" cy="1635319"/>
          </a:xfrm>
        </p:spPr>
        <p:txBody>
          <a:bodyPr/>
          <a:lstStyle/>
          <a:p>
            <a:r>
              <a:rPr lang="en-US" dirty="0" smtClean="0"/>
              <a:t>Many high-power applications require liquid metal target systems</a:t>
            </a:r>
          </a:p>
          <a:p>
            <a:pPr lvl="1">
              <a:buClr>
                <a:srgbClr val="CCFFFF"/>
              </a:buClr>
            </a:pPr>
            <a:r>
              <a:rPr lang="en-US" dirty="0" smtClean="0"/>
              <a:t>beam power densities (MW/liter) are beyond the level at which solid materials can survive (or heat removal can be accomplished)</a:t>
            </a:r>
          </a:p>
        </p:txBody>
      </p:sp>
      <p:sp>
        <p:nvSpPr>
          <p:cNvPr id="3" name="Title 2"/>
          <p:cNvSpPr>
            <a:spLocks noGrp="1"/>
          </p:cNvSpPr>
          <p:nvPr>
            <p:ph type="title"/>
          </p:nvPr>
        </p:nvSpPr>
        <p:spPr>
          <a:xfrm>
            <a:off x="381000" y="76200"/>
            <a:ext cx="7696200" cy="762000"/>
          </a:xfrm>
        </p:spPr>
        <p:txBody>
          <a:bodyPr/>
          <a:lstStyle/>
          <a:p>
            <a:r>
              <a:rPr lang="en-US" sz="3200" b="1" dirty="0" smtClean="0"/>
              <a:t>Technical Challenges: Target Systems</a:t>
            </a:r>
            <a:endParaRPr lang="en-US" sz="3200" b="1" dirty="0"/>
          </a:p>
        </p:txBody>
      </p:sp>
      <p:pic>
        <p:nvPicPr>
          <p:cNvPr id="4" name="Picture 3" descr="050623_target_at_psi.jpg"/>
          <p:cNvPicPr>
            <a:picLocks noChangeAspect="1"/>
          </p:cNvPicPr>
          <p:nvPr/>
        </p:nvPicPr>
        <p:blipFill>
          <a:blip r:embed="rId2" cstate="print"/>
          <a:stretch>
            <a:fillRect/>
          </a:stretch>
        </p:blipFill>
        <p:spPr>
          <a:xfrm>
            <a:off x="7688195" y="2370196"/>
            <a:ext cx="1141838" cy="3992424"/>
          </a:xfrm>
          <a:prstGeom prst="rect">
            <a:avLst/>
          </a:prstGeom>
          <a:ln>
            <a:noFill/>
          </a:ln>
          <a:effectLst>
            <a:outerShdw blurRad="292100" dist="139700" dir="2700000" algn="tl" rotWithShape="0">
              <a:srgbClr val="333333">
                <a:alpha val="65000"/>
              </a:srgbClr>
            </a:outerShdw>
          </a:effectLst>
        </p:spPr>
      </p:pic>
      <p:sp>
        <p:nvSpPr>
          <p:cNvPr id="6" name="Content Placeholder 1"/>
          <p:cNvSpPr txBox="1">
            <a:spLocks/>
          </p:cNvSpPr>
          <p:nvPr/>
        </p:nvSpPr>
        <p:spPr>
          <a:xfrm>
            <a:off x="107190" y="2402782"/>
            <a:ext cx="7147852" cy="3563027"/>
          </a:xfrm>
          <a:prstGeom prst="rect">
            <a:avLst/>
          </a:prstGeom>
        </p:spPr>
        <p:txBody>
          <a:bodyPr vert="horz" wrap="square" lIns="91440" tIns="45720" rIns="91440" bIns="45720" rtlCol="0">
            <a:spAutoFit/>
          </a:bodyPr>
          <a:lstStyle/>
          <a:p>
            <a:pPr marL="230188" marR="0" lvl="0" indent="-230188" algn="l" defTabSz="914400" rtl="0" eaLnBrk="1" fontAlgn="auto" latinLnBrk="0" hangingPunct="1">
              <a:lnSpc>
                <a:spcPct val="90000"/>
              </a:lnSpc>
              <a:spcBef>
                <a:spcPts val="1400"/>
              </a:spcBef>
              <a:spcAft>
                <a:spcPts val="0"/>
              </a:spcAft>
              <a:buClr>
                <a:srgbClr val="CCFFFF"/>
              </a:buClr>
              <a:buFont typeface="Arial" pitchFamily="34" charset="0"/>
              <a:buChar char="•"/>
              <a:tabLst/>
              <a:defRPr/>
            </a:pPr>
            <a:r>
              <a:rPr kumimoji="0" lang="en-US" i="0" u="none" strike="noStrike" kern="1200" cap="none" spc="0" normalizeH="0" baseline="0" noProof="0" dirty="0" smtClean="0">
                <a:ln>
                  <a:noFill/>
                </a:ln>
                <a:solidFill>
                  <a:schemeClr val="tx1"/>
                </a:solidFill>
                <a:effectLst/>
                <a:uLnTx/>
                <a:uFillTx/>
                <a:latin typeface="+mn-lt"/>
                <a:ea typeface="+mn-ea"/>
                <a:cs typeface="+mn-cs"/>
              </a:rPr>
              <a:t>Liquid lithium</a:t>
            </a:r>
          </a:p>
          <a:p>
            <a:pPr marL="688975" marR="0" lvl="1" indent="-342900" algn="l" defTabSz="914400" rtl="0" eaLnBrk="1" fontAlgn="auto" latinLnBrk="0" hangingPunct="1">
              <a:lnSpc>
                <a:spcPct val="90000"/>
              </a:lnSpc>
              <a:spcBef>
                <a:spcPts val="800"/>
              </a:spcBef>
              <a:spcAft>
                <a:spcPts val="0"/>
              </a:spcAft>
              <a:buClr>
                <a:srgbClr val="CCFFFF"/>
              </a:buClr>
              <a:buFont typeface="Wingdings" pitchFamily="2" charset="2"/>
              <a:buChar char="§"/>
              <a:tabLst/>
              <a:defRPr/>
            </a:pPr>
            <a:r>
              <a:rPr kumimoji="0" lang="en-US" sz="2000" i="0" u="none" strike="noStrike" kern="1200" cap="none" spc="0" normalizeH="0" baseline="0" noProof="0" dirty="0" smtClean="0">
                <a:ln>
                  <a:noFill/>
                </a:ln>
                <a:solidFill>
                  <a:schemeClr val="tx1"/>
                </a:solidFill>
                <a:effectLst/>
                <a:uLnTx/>
                <a:uFillTx/>
                <a:latin typeface="+mn-lt"/>
                <a:ea typeface="+mn-ea"/>
                <a:cs typeface="+mn-cs"/>
              </a:rPr>
              <a:t>Fragmentation targets for radioactive ion beam facilities</a:t>
            </a:r>
          </a:p>
          <a:p>
            <a:pPr marL="230188" marR="0" lvl="0" indent="-230188" algn="l" defTabSz="914400" rtl="0" eaLnBrk="1" fontAlgn="auto" latinLnBrk="0" hangingPunct="1">
              <a:lnSpc>
                <a:spcPct val="90000"/>
              </a:lnSpc>
              <a:spcBef>
                <a:spcPts val="1400"/>
              </a:spcBef>
              <a:spcAft>
                <a:spcPts val="0"/>
              </a:spcAft>
              <a:buClr>
                <a:srgbClr val="CCFFFF"/>
              </a:buClr>
              <a:buFont typeface="Arial" pitchFamily="34" charset="0"/>
              <a:buChar char="•"/>
              <a:tabLst/>
              <a:defRPr/>
            </a:pPr>
            <a:r>
              <a:rPr kumimoji="0" lang="en-US" i="0" u="none" strike="noStrike" kern="1200" cap="none" spc="0" normalizeH="0" baseline="0" noProof="0" dirty="0" err="1" smtClean="0">
                <a:ln>
                  <a:noFill/>
                </a:ln>
                <a:solidFill>
                  <a:schemeClr val="tx1"/>
                </a:solidFill>
                <a:effectLst/>
                <a:uLnTx/>
                <a:uFillTx/>
                <a:latin typeface="+mn-lt"/>
                <a:ea typeface="+mn-ea"/>
                <a:cs typeface="+mn-cs"/>
              </a:rPr>
              <a:t>Pb</a:t>
            </a:r>
            <a:r>
              <a:rPr kumimoji="0" lang="en-US" i="0" u="none" strike="noStrike" kern="1200" cap="none" spc="0" normalizeH="0" baseline="0" noProof="0" dirty="0" smtClean="0">
                <a:ln>
                  <a:noFill/>
                </a:ln>
                <a:solidFill>
                  <a:schemeClr val="tx1"/>
                </a:solidFill>
                <a:effectLst/>
                <a:uLnTx/>
                <a:uFillTx/>
                <a:latin typeface="+mn-lt"/>
                <a:ea typeface="+mn-ea"/>
                <a:cs typeface="+mn-cs"/>
              </a:rPr>
              <a:t>-Bi Eutectic (melting point ~125</a:t>
            </a:r>
            <a:r>
              <a:rPr kumimoji="0" lang="en-US" i="0" u="none" strike="noStrike" kern="1200" cap="none" spc="0" normalizeH="0" noProof="0" dirty="0" smtClean="0">
                <a:ln>
                  <a:noFill/>
                </a:ln>
                <a:solidFill>
                  <a:schemeClr val="tx1"/>
                </a:solidFill>
                <a:effectLst/>
                <a:uLnTx/>
                <a:uFillTx/>
                <a:latin typeface="+mn-lt"/>
                <a:ea typeface="+mn-ea"/>
                <a:cs typeface="+mn-cs"/>
              </a:rPr>
              <a:t> </a:t>
            </a:r>
            <a:r>
              <a:rPr kumimoji="0" lang="en-US" i="0" u="none" strike="noStrike" kern="1200" cap="none" spc="0" normalizeH="0" noProof="0" dirty="0" smtClean="0">
                <a:ln>
                  <a:noFill/>
                </a:ln>
                <a:solidFill>
                  <a:schemeClr val="tx1"/>
                </a:solidFill>
                <a:effectLst/>
                <a:uLnTx/>
                <a:uFillTx/>
                <a:latin typeface="+mn-lt"/>
                <a:ea typeface="+mn-ea"/>
                <a:cs typeface="+mn-cs"/>
                <a:sym typeface="Symbol"/>
              </a:rPr>
              <a:t></a:t>
            </a:r>
            <a:r>
              <a:rPr kumimoji="0" lang="en-US" i="0" u="none" strike="noStrike" kern="1200" cap="none" spc="0" normalizeH="0" baseline="0" noProof="0" dirty="0" smtClean="0">
                <a:ln>
                  <a:noFill/>
                </a:ln>
                <a:solidFill>
                  <a:schemeClr val="tx1"/>
                </a:solidFill>
                <a:effectLst/>
                <a:uLnTx/>
                <a:uFillTx/>
                <a:latin typeface="+mn-lt"/>
                <a:ea typeface="+mn-ea"/>
                <a:cs typeface="+mn-cs"/>
              </a:rPr>
              <a:t>C)</a:t>
            </a:r>
          </a:p>
          <a:p>
            <a:pPr marL="688975" marR="0" lvl="1" indent="-342900" algn="l" defTabSz="914400" rtl="0" eaLnBrk="1" fontAlgn="auto" latinLnBrk="0" hangingPunct="1">
              <a:lnSpc>
                <a:spcPct val="90000"/>
              </a:lnSpc>
              <a:spcBef>
                <a:spcPts val="800"/>
              </a:spcBef>
              <a:spcAft>
                <a:spcPts val="0"/>
              </a:spcAft>
              <a:buClr>
                <a:srgbClr val="CCFFFF"/>
              </a:buClr>
              <a:buFont typeface="Wingdings" pitchFamily="2" charset="2"/>
              <a:buChar char="§"/>
              <a:tabLst/>
              <a:defRPr/>
            </a:pPr>
            <a:r>
              <a:rPr kumimoji="0" lang="en-US" sz="2000" i="0" u="none" strike="noStrike" kern="1200" cap="none" spc="0" normalizeH="0" baseline="0" noProof="0" dirty="0" err="1" smtClean="0">
                <a:ln>
                  <a:noFill/>
                </a:ln>
                <a:solidFill>
                  <a:schemeClr val="tx1"/>
                </a:solidFill>
                <a:effectLst/>
                <a:uLnTx/>
                <a:uFillTx/>
                <a:latin typeface="+mn-lt"/>
                <a:ea typeface="+mn-ea"/>
                <a:cs typeface="+mn-cs"/>
              </a:rPr>
              <a:t>Spallation</a:t>
            </a:r>
            <a:r>
              <a:rPr kumimoji="0" lang="en-US" sz="2000" i="0" u="none" strike="noStrike" kern="1200" cap="none" spc="0" normalizeH="0" baseline="0" noProof="0" dirty="0" smtClean="0">
                <a:ln>
                  <a:noFill/>
                </a:ln>
                <a:solidFill>
                  <a:schemeClr val="tx1"/>
                </a:solidFill>
                <a:effectLst/>
                <a:uLnTx/>
                <a:uFillTx/>
                <a:latin typeface="+mn-lt"/>
                <a:ea typeface="+mn-ea"/>
                <a:cs typeface="+mn-cs"/>
              </a:rPr>
              <a:t> sources for neutron scattering and accelerator-driven systems</a:t>
            </a:r>
          </a:p>
          <a:p>
            <a:pPr marL="688975" marR="0" lvl="1" indent="-342900" algn="l" defTabSz="914400" rtl="0" eaLnBrk="1" fontAlgn="auto" latinLnBrk="0" hangingPunct="1">
              <a:lnSpc>
                <a:spcPct val="90000"/>
              </a:lnSpc>
              <a:spcBef>
                <a:spcPts val="800"/>
              </a:spcBef>
              <a:spcAft>
                <a:spcPts val="0"/>
              </a:spcAft>
              <a:buClr>
                <a:srgbClr val="CCFFFF"/>
              </a:buClr>
              <a:buFont typeface="Wingdings" pitchFamily="2" charset="2"/>
              <a:buChar char="§"/>
              <a:tabLst/>
              <a:defRPr/>
            </a:pPr>
            <a:r>
              <a:rPr kumimoji="0" lang="en-US" sz="2000" i="0" u="none" strike="noStrike" kern="1200" cap="none" spc="0" normalizeH="0" baseline="0" noProof="0" dirty="0" err="1" smtClean="0">
                <a:ln>
                  <a:noFill/>
                </a:ln>
                <a:solidFill>
                  <a:schemeClr val="tx1"/>
                </a:solidFill>
                <a:effectLst/>
                <a:uLnTx/>
                <a:uFillTx/>
                <a:latin typeface="+mn-lt"/>
                <a:ea typeface="+mn-ea"/>
                <a:cs typeface="+mn-cs"/>
              </a:rPr>
              <a:t>MegaPIE</a:t>
            </a:r>
            <a:r>
              <a:rPr kumimoji="0" lang="en-US" sz="2000" i="0" u="none" strike="noStrike" kern="1200" cap="none" spc="0" normalizeH="0" baseline="0" noProof="0" dirty="0" smtClean="0">
                <a:ln>
                  <a:noFill/>
                </a:ln>
                <a:solidFill>
                  <a:schemeClr val="tx1"/>
                </a:solidFill>
                <a:effectLst/>
                <a:uLnTx/>
                <a:uFillTx/>
                <a:latin typeface="+mn-lt"/>
                <a:ea typeface="+mn-ea"/>
                <a:cs typeface="+mn-cs"/>
              </a:rPr>
              <a:t> experiment at PSI tested </a:t>
            </a:r>
            <a:r>
              <a:rPr kumimoji="0" lang="en-US" sz="2000" i="0" u="none" strike="noStrike" kern="1200" cap="none" spc="0" normalizeH="0" baseline="0" noProof="0" dirty="0" err="1" smtClean="0">
                <a:ln>
                  <a:noFill/>
                </a:ln>
                <a:solidFill>
                  <a:schemeClr val="tx1"/>
                </a:solidFill>
                <a:effectLst/>
                <a:uLnTx/>
                <a:uFillTx/>
                <a:latin typeface="+mn-lt"/>
                <a:ea typeface="+mn-ea"/>
                <a:cs typeface="+mn-cs"/>
              </a:rPr>
              <a:t>Pb</a:t>
            </a:r>
            <a:r>
              <a:rPr kumimoji="0" lang="en-US" sz="2000" i="0" u="none" strike="noStrike" kern="1200" cap="none" spc="0" normalizeH="0" baseline="0" noProof="0" dirty="0" smtClean="0">
                <a:ln>
                  <a:noFill/>
                </a:ln>
                <a:solidFill>
                  <a:schemeClr val="tx1"/>
                </a:solidFill>
                <a:effectLst/>
                <a:uLnTx/>
                <a:uFillTx/>
                <a:latin typeface="+mn-lt"/>
                <a:ea typeface="+mn-ea"/>
                <a:cs typeface="+mn-cs"/>
              </a:rPr>
              <a:t>-Bi Eutectic as a </a:t>
            </a:r>
            <a:r>
              <a:rPr kumimoji="0" lang="en-US" sz="2000" i="0" u="none" strike="noStrike" kern="1200" cap="none" spc="0" normalizeH="0" baseline="0" noProof="0" dirty="0" err="1" smtClean="0">
                <a:ln>
                  <a:noFill/>
                </a:ln>
                <a:solidFill>
                  <a:schemeClr val="tx1"/>
                </a:solidFill>
                <a:effectLst/>
                <a:uLnTx/>
                <a:uFillTx/>
                <a:latin typeface="+mn-lt"/>
                <a:ea typeface="+mn-ea"/>
                <a:cs typeface="+mn-cs"/>
              </a:rPr>
              <a:t>spallation</a:t>
            </a:r>
            <a:r>
              <a:rPr kumimoji="0" lang="en-US" sz="2000" i="0" u="none" strike="noStrike" kern="1200" cap="none" spc="0" normalizeH="0" baseline="0" noProof="0" dirty="0" smtClean="0">
                <a:ln>
                  <a:noFill/>
                </a:ln>
                <a:solidFill>
                  <a:schemeClr val="tx1"/>
                </a:solidFill>
                <a:effectLst/>
                <a:uLnTx/>
                <a:uFillTx/>
                <a:latin typeface="+mn-lt"/>
                <a:ea typeface="+mn-ea"/>
                <a:cs typeface="+mn-cs"/>
              </a:rPr>
              <a:t> target material [W. Wagner et. al., J. </a:t>
            </a:r>
            <a:r>
              <a:rPr kumimoji="0" lang="en-US" sz="2000" i="0" u="none" strike="noStrike" kern="1200" cap="none" spc="0" normalizeH="0" baseline="0" noProof="0" dirty="0" err="1" smtClean="0">
                <a:ln>
                  <a:noFill/>
                </a:ln>
                <a:solidFill>
                  <a:schemeClr val="tx1"/>
                </a:solidFill>
                <a:effectLst/>
                <a:uLnTx/>
                <a:uFillTx/>
                <a:latin typeface="+mn-lt"/>
                <a:ea typeface="+mn-ea"/>
                <a:cs typeface="+mn-cs"/>
              </a:rPr>
              <a:t>Nuc</a:t>
            </a:r>
            <a:r>
              <a:rPr kumimoji="0" lang="en-US" sz="2000" i="0" u="none" strike="noStrike" kern="1200" cap="none" spc="0" normalizeH="0" baseline="0" noProof="0" dirty="0" smtClean="0">
                <a:ln>
                  <a:noFill/>
                </a:ln>
                <a:solidFill>
                  <a:schemeClr val="tx1"/>
                </a:solidFill>
                <a:effectLst/>
                <a:uLnTx/>
                <a:uFillTx/>
                <a:latin typeface="+mn-lt"/>
                <a:ea typeface="+mn-ea"/>
                <a:cs typeface="+mn-cs"/>
              </a:rPr>
              <a:t>. Mat. 377 (2008) 12.</a:t>
            </a:r>
          </a:p>
          <a:p>
            <a:pPr marL="688975" marR="0" lvl="1" indent="-342900" algn="l" defTabSz="914400" rtl="0" eaLnBrk="1" fontAlgn="auto" latinLnBrk="0" hangingPunct="1">
              <a:lnSpc>
                <a:spcPct val="90000"/>
              </a:lnSpc>
              <a:spcBef>
                <a:spcPts val="800"/>
              </a:spcBef>
              <a:spcAft>
                <a:spcPts val="0"/>
              </a:spcAft>
              <a:buClr>
                <a:srgbClr val="CCFFFF"/>
              </a:buClr>
              <a:buFont typeface="Wingdings" pitchFamily="2" charset="2"/>
              <a:buChar char="§"/>
              <a:tabLst/>
              <a:defRPr/>
            </a:pPr>
            <a:r>
              <a:rPr kumimoji="0" lang="en-US" sz="2000" i="0" u="none" strike="noStrike" kern="1200" cap="none" spc="0" normalizeH="0" baseline="0" noProof="0" dirty="0" smtClean="0">
                <a:ln>
                  <a:noFill/>
                </a:ln>
                <a:solidFill>
                  <a:schemeClr val="tx1"/>
                </a:solidFill>
                <a:effectLst/>
                <a:uLnTx/>
                <a:uFillTx/>
                <a:latin typeface="+mn-lt"/>
                <a:ea typeface="+mn-ea"/>
                <a:cs typeface="+mn-cs"/>
              </a:rPr>
              <a:t>Proved the concept from both a technical and safety perspective</a:t>
            </a:r>
          </a:p>
        </p:txBody>
      </p:sp>
      <p:sp>
        <p:nvSpPr>
          <p:cNvPr id="7" name="TextBox 6"/>
          <p:cNvSpPr txBox="1"/>
          <p:nvPr/>
        </p:nvSpPr>
        <p:spPr>
          <a:xfrm>
            <a:off x="6248400" y="3360003"/>
            <a:ext cx="1588168" cy="830997"/>
          </a:xfrm>
          <a:prstGeom prst="rect">
            <a:avLst/>
          </a:prstGeom>
          <a:solidFill>
            <a:schemeClr val="tx1">
              <a:alpha val="60000"/>
            </a:schemeClr>
          </a:solidFill>
        </p:spPr>
        <p:txBody>
          <a:bodyPr wrap="square" rtlCol="0">
            <a:spAutoFit/>
          </a:bodyPr>
          <a:lstStyle/>
          <a:p>
            <a:r>
              <a:rPr lang="en-US" sz="1600" b="1" dirty="0" smtClean="0">
                <a:solidFill>
                  <a:schemeClr val="bg1">
                    <a:lumMod val="60000"/>
                    <a:lumOff val="40000"/>
                  </a:schemeClr>
                </a:solidFill>
              </a:rPr>
              <a:t>MEGAPIE at PSI: </a:t>
            </a:r>
            <a:r>
              <a:rPr lang="en-US" sz="1600" b="1" dirty="0" err="1" smtClean="0">
                <a:solidFill>
                  <a:schemeClr val="bg1">
                    <a:lumMod val="60000"/>
                    <a:lumOff val="40000"/>
                  </a:schemeClr>
                </a:solidFill>
              </a:rPr>
              <a:t>Pb</a:t>
            </a:r>
            <a:r>
              <a:rPr lang="en-US" sz="1600" b="1" dirty="0" smtClean="0">
                <a:solidFill>
                  <a:schemeClr val="bg1">
                    <a:lumMod val="60000"/>
                    <a:lumOff val="40000"/>
                  </a:schemeClr>
                </a:solidFill>
              </a:rPr>
              <a:t>-Bi Eutectic</a:t>
            </a:r>
            <a:endParaRPr lang="en-US" sz="1600" b="1" dirty="0">
              <a:solidFill>
                <a:schemeClr val="bg1">
                  <a:lumMod val="60000"/>
                  <a:lumOff val="40000"/>
                </a:schemeClr>
              </a:solidFill>
            </a:endParaRPr>
          </a:p>
        </p:txBody>
      </p:sp>
      <p:sp>
        <p:nvSpPr>
          <p:cNvPr id="5" name="Footer Placeholder 4"/>
          <p:cNvSpPr>
            <a:spLocks noGrp="1"/>
          </p:cNvSpPr>
          <p:nvPr>
            <p:ph type="ftr" sz="quarter" idx="10"/>
          </p:nvPr>
        </p:nvSpPr>
        <p:spPr/>
        <p:txBody>
          <a:bodyPr/>
          <a:lstStyle/>
          <a:p>
            <a:pPr>
              <a:defRPr/>
            </a:pPr>
            <a:r>
              <a:rPr lang="en-US" smtClean="0"/>
              <a:t>S. Henderson, AAC 2012, June 11, 2012</a:t>
            </a:r>
            <a:endParaRPr lang="en-US"/>
          </a:p>
        </p:txBody>
      </p:sp>
      <p:sp>
        <p:nvSpPr>
          <p:cNvPr id="8" name="Slide Number Placeholder 7"/>
          <p:cNvSpPr>
            <a:spLocks noGrp="1"/>
          </p:cNvSpPr>
          <p:nvPr>
            <p:ph type="sldNum" sz="quarter" idx="11"/>
          </p:nvPr>
        </p:nvSpPr>
        <p:spPr/>
        <p:txBody>
          <a:bodyPr/>
          <a:lstStyle/>
          <a:p>
            <a:pPr>
              <a:defRPr/>
            </a:pPr>
            <a:fld id="{EEB64668-9DC1-4FB1-8BD5-90EFBCB61419}" type="slidenum">
              <a:rPr lang="en-US" smtClean="0"/>
              <a:pPr>
                <a:defRPr/>
              </a:pPr>
              <a:t>53</a:t>
            </a:fld>
            <a:endParaRPr lang="en-US"/>
          </a:p>
        </p:txBody>
      </p:sp>
    </p:spTree>
    <p:extLst>
      <p:ext uri="{BB962C8B-B14F-4D97-AF65-F5344CB8AC3E}">
        <p14:creationId xmlns:p14="http://schemas.microsoft.com/office/powerpoint/2010/main" val="411280255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153400" cy="762000"/>
          </a:xfrm>
        </p:spPr>
        <p:txBody>
          <a:bodyPr/>
          <a:lstStyle/>
          <a:p>
            <a:r>
              <a:rPr lang="en-US" sz="3200" b="1" dirty="0" smtClean="0"/>
              <a:t>Grand Challenges in Accelerator Science</a:t>
            </a:r>
            <a:endParaRPr lang="en-US" sz="3200" b="1" dirty="0"/>
          </a:p>
        </p:txBody>
      </p:sp>
      <p:sp>
        <p:nvSpPr>
          <p:cNvPr id="3" name="Content Placeholder 2"/>
          <p:cNvSpPr>
            <a:spLocks noGrp="1"/>
          </p:cNvSpPr>
          <p:nvPr>
            <p:ph idx="1"/>
          </p:nvPr>
        </p:nvSpPr>
        <p:spPr>
          <a:xfrm>
            <a:off x="137929" y="914400"/>
            <a:ext cx="4281671" cy="3337988"/>
          </a:xfrm>
        </p:spPr>
        <p:txBody>
          <a:bodyPr/>
          <a:lstStyle/>
          <a:p>
            <a:pPr marL="457200" indent="-457200">
              <a:buFont typeface="+mj-lt"/>
              <a:buAutoNum type="arabicPeriod"/>
            </a:pPr>
            <a:r>
              <a:rPr lang="en-US" sz="2200" b="1" dirty="0" smtClean="0"/>
              <a:t>Extend the energy reach of collider technology to explore fundamental phenomena at the </a:t>
            </a:r>
            <a:r>
              <a:rPr lang="en-US" sz="2200" b="1" dirty="0" err="1" smtClean="0"/>
              <a:t>Terascale</a:t>
            </a:r>
            <a:r>
              <a:rPr lang="en-US" sz="2200" b="1" dirty="0" smtClean="0"/>
              <a:t> and beyond</a:t>
            </a:r>
          </a:p>
          <a:p>
            <a:pPr lvl="1"/>
            <a:r>
              <a:rPr lang="en-US" sz="1800" dirty="0" smtClean="0"/>
              <a:t>Extend the reach of magnet technology</a:t>
            </a:r>
          </a:p>
          <a:p>
            <a:pPr lvl="1"/>
            <a:r>
              <a:rPr lang="en-US" sz="1800" dirty="0" smtClean="0"/>
              <a:t>Develop concepts and technologies for next-generation lepton colliders (ILC, CLIC, MC)</a:t>
            </a:r>
          </a:p>
          <a:p>
            <a:endParaRPr lang="en-US" sz="2000" dirty="0"/>
          </a:p>
        </p:txBody>
      </p:sp>
      <p:sp>
        <p:nvSpPr>
          <p:cNvPr id="4" name="Slide Number Placeholder 3"/>
          <p:cNvSpPr>
            <a:spLocks noGrp="1"/>
          </p:cNvSpPr>
          <p:nvPr>
            <p:ph type="sldNum" sz="quarter" idx="11"/>
          </p:nvPr>
        </p:nvSpPr>
        <p:spPr/>
        <p:txBody>
          <a:bodyPr/>
          <a:lstStyle/>
          <a:p>
            <a:pPr>
              <a:defRPr/>
            </a:pPr>
            <a:fld id="{EEB64668-9DC1-4FB1-8BD5-90EFBCB61419}" type="slidenum">
              <a:rPr lang="en-US" smtClean="0"/>
              <a:pPr>
                <a:defRPr/>
              </a:pPr>
              <a:t>54</a:t>
            </a:fld>
            <a:endParaRPr lang="en-US"/>
          </a:p>
        </p:txBody>
      </p:sp>
      <p:pic>
        <p:nvPicPr>
          <p:cNvPr id="7" name="Picture 6" descr="Site_Map_forAlan.jpg"/>
          <p:cNvPicPr>
            <a:picLocks noChangeAspect="1"/>
          </p:cNvPicPr>
          <p:nvPr/>
        </p:nvPicPr>
        <p:blipFill rotWithShape="1">
          <a:blip r:embed="rId2" cstate="print">
            <a:extLst>
              <a:ext uri="{28A0092B-C50C-407E-A947-70E740481C1C}">
                <a14:useLocalDpi xmlns:a14="http://schemas.microsoft.com/office/drawing/2010/main" val="0"/>
              </a:ext>
            </a:extLst>
          </a:blip>
          <a:srcRect t="22797" r="8365" b="11550"/>
          <a:stretch/>
        </p:blipFill>
        <p:spPr bwMode="auto">
          <a:xfrm>
            <a:off x="4434071" y="818450"/>
            <a:ext cx="4559889" cy="33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bwMode="auto">
          <a:xfrm>
            <a:off x="228600" y="4176188"/>
            <a:ext cx="8763000" cy="2453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CCFFFF"/>
              </a:buClr>
              <a:buSzPct val="8000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0000"/>
              <a:buFont typeface="Wingdings"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accent4">
                  <a:lumMod val="20000"/>
                  <a:lumOff val="80000"/>
                </a:schemeClr>
              </a:buClr>
              <a:buSzPct val="25000"/>
              <a:buFont typeface="Wingdings" pitchFamily="2" charset="2"/>
              <a:buChar char="q"/>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25000"/>
              <a:buFont typeface="Wingdings" pitchFamily="2" charset="2"/>
              <a:buChar char="q"/>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a:lstStyle>
          <a:p>
            <a:pPr marL="457200" indent="-457200">
              <a:buFont typeface="+mj-lt"/>
              <a:buAutoNum type="arabicPeriod" startAt="2"/>
            </a:pPr>
            <a:r>
              <a:rPr lang="en-US" sz="2200" b="1" dirty="0" smtClean="0"/>
              <a:t>Extend the beam power and intensity reach of hadron accelerator technology </a:t>
            </a:r>
            <a:r>
              <a:rPr lang="en-US" sz="2200" dirty="0" smtClean="0"/>
              <a:t>to enable next-generation capabilities in fundamental physical sciences and applications in energy</a:t>
            </a:r>
          </a:p>
          <a:p>
            <a:pPr lvl="1"/>
            <a:r>
              <a:rPr lang="en-US" sz="1800" dirty="0" smtClean="0"/>
              <a:t>Needs: Advanced simulation, </a:t>
            </a:r>
            <a:r>
              <a:rPr lang="en-US" sz="1800" dirty="0"/>
              <a:t>h</a:t>
            </a:r>
            <a:r>
              <a:rPr lang="en-US" sz="1800" dirty="0" smtClean="0"/>
              <a:t>igh-intensity sources, advanced beam instrumentation, RF structures for efficient acceleration, reliability improvements, high power target systems</a:t>
            </a:r>
          </a:p>
          <a:p>
            <a:pPr lvl="1"/>
            <a:r>
              <a:rPr lang="en-US" sz="1800" dirty="0" smtClean="0"/>
              <a:t>High-power accelerators on the horizon: Project-X, ESS, MYRRHA, …</a:t>
            </a:r>
          </a:p>
        </p:txBody>
      </p:sp>
      <p:sp>
        <p:nvSpPr>
          <p:cNvPr id="5" name="Footer Placeholder 4"/>
          <p:cNvSpPr>
            <a:spLocks noGrp="1"/>
          </p:cNvSpPr>
          <p:nvPr>
            <p:ph type="ftr" sz="quarter" idx="10"/>
          </p:nvPr>
        </p:nvSpPr>
        <p:spPr/>
        <p:txBody>
          <a:bodyPr/>
          <a:lstStyle/>
          <a:p>
            <a:pPr>
              <a:defRPr/>
            </a:pPr>
            <a:r>
              <a:rPr lang="en-US" smtClean="0"/>
              <a:t>S. Henderson, AAC 2012, June 11, 2012</a:t>
            </a:r>
            <a:endParaRPr lang="en-US"/>
          </a:p>
        </p:txBody>
      </p:sp>
    </p:spTree>
    <p:extLst>
      <p:ext uri="{BB962C8B-B14F-4D97-AF65-F5344CB8AC3E}">
        <p14:creationId xmlns:p14="http://schemas.microsoft.com/office/powerpoint/2010/main" val="11374929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496300" cy="762000"/>
          </a:xfrm>
        </p:spPr>
        <p:txBody>
          <a:bodyPr/>
          <a:lstStyle/>
          <a:p>
            <a:r>
              <a:rPr lang="en-US" sz="3200" b="1" dirty="0" smtClean="0"/>
              <a:t>Grand Challenges in Accelerator Science</a:t>
            </a:r>
            <a:endParaRPr lang="en-US" sz="3200" b="1" dirty="0"/>
          </a:p>
        </p:txBody>
      </p:sp>
      <p:sp>
        <p:nvSpPr>
          <p:cNvPr id="3" name="Content Placeholder 2"/>
          <p:cNvSpPr>
            <a:spLocks noGrp="1"/>
          </p:cNvSpPr>
          <p:nvPr>
            <p:ph idx="1"/>
          </p:nvPr>
        </p:nvSpPr>
        <p:spPr>
          <a:xfrm>
            <a:off x="228600" y="685800"/>
            <a:ext cx="8686800" cy="5181600"/>
          </a:xfrm>
        </p:spPr>
        <p:txBody>
          <a:bodyPr/>
          <a:lstStyle/>
          <a:p>
            <a:pPr marL="457200" indent="-457200">
              <a:buFont typeface="+mj-lt"/>
              <a:buAutoNum type="arabicPeriod" startAt="3"/>
            </a:pPr>
            <a:r>
              <a:rPr lang="en-US" b="1" dirty="0" smtClean="0"/>
              <a:t>Develop concepts and technologies to extend the brightness, brilliance and coherence of photon sources</a:t>
            </a:r>
            <a:r>
              <a:rPr lang="en-US" dirty="0" smtClean="0"/>
              <a:t> to meet the challenges of 21</a:t>
            </a:r>
            <a:r>
              <a:rPr lang="en-US" baseline="30000" dirty="0" smtClean="0"/>
              <a:t>st</a:t>
            </a:r>
            <a:r>
              <a:rPr lang="en-US" dirty="0" smtClean="0"/>
              <a:t> century materials science</a:t>
            </a:r>
          </a:p>
          <a:p>
            <a:r>
              <a:rPr lang="en-US" sz="2200" dirty="0" smtClean="0"/>
              <a:t>Many types of accelerators are in this category: FELs, storage-ring light sources, energy-recovery </a:t>
            </a:r>
            <a:r>
              <a:rPr lang="en-US" sz="2200" dirty="0" err="1" smtClean="0"/>
              <a:t>linacs</a:t>
            </a:r>
            <a:r>
              <a:rPr lang="en-US" sz="2200" dirty="0" smtClean="0"/>
              <a:t>, </a:t>
            </a:r>
            <a:r>
              <a:rPr lang="en-US" sz="2200" dirty="0" err="1" smtClean="0"/>
              <a:t>compton</a:t>
            </a:r>
            <a:r>
              <a:rPr lang="en-US" sz="2200" dirty="0" smtClean="0"/>
              <a:t> sources, …</a:t>
            </a:r>
          </a:p>
        </p:txBody>
      </p:sp>
      <p:sp>
        <p:nvSpPr>
          <p:cNvPr id="4" name="Slide Number Placeholder 3"/>
          <p:cNvSpPr>
            <a:spLocks noGrp="1"/>
          </p:cNvSpPr>
          <p:nvPr>
            <p:ph type="sldNum" sz="quarter" idx="11"/>
          </p:nvPr>
        </p:nvSpPr>
        <p:spPr/>
        <p:txBody>
          <a:bodyPr/>
          <a:lstStyle/>
          <a:p>
            <a:pPr>
              <a:defRPr/>
            </a:pPr>
            <a:fld id="{EEB64668-9DC1-4FB1-8BD5-90EFBCB61419}" type="slidenum">
              <a:rPr lang="en-US" smtClean="0"/>
              <a:pPr>
                <a:defRPr/>
              </a:pPr>
              <a:t>55</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2743200"/>
            <a:ext cx="4991100" cy="3848100"/>
          </a:xfrm>
          <a:prstGeom prst="rect">
            <a:avLst/>
          </a:prstGeom>
        </p:spPr>
      </p:pic>
      <p:sp>
        <p:nvSpPr>
          <p:cNvPr id="6" name="Content Placeholder 2"/>
          <p:cNvSpPr txBox="1">
            <a:spLocks/>
          </p:cNvSpPr>
          <p:nvPr/>
        </p:nvSpPr>
        <p:spPr bwMode="auto">
          <a:xfrm>
            <a:off x="152400" y="2667000"/>
            <a:ext cx="38100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CCFFFF"/>
              </a:buClr>
              <a:buSzPct val="8000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0000"/>
              <a:buFont typeface="Wingdings"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accent4">
                  <a:lumMod val="20000"/>
                  <a:lumOff val="80000"/>
                </a:schemeClr>
              </a:buClr>
              <a:buSzPct val="25000"/>
              <a:buFont typeface="Wingdings" pitchFamily="2" charset="2"/>
              <a:buChar char="q"/>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25000"/>
              <a:buFont typeface="Wingdings" pitchFamily="2" charset="2"/>
              <a:buChar char="q"/>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a:lstStyle>
          <a:p>
            <a:pPr lvl="1">
              <a:buFont typeface="Arial" pitchFamily="34" charset="0"/>
              <a:buChar char="•"/>
            </a:pPr>
            <a:r>
              <a:rPr lang="en-US" dirty="0" smtClean="0"/>
              <a:t>High brightness electron sources</a:t>
            </a:r>
          </a:p>
          <a:p>
            <a:pPr lvl="1">
              <a:buFont typeface="Arial" pitchFamily="34" charset="0"/>
              <a:buChar char="•"/>
            </a:pPr>
            <a:r>
              <a:rPr lang="en-US" dirty="0" smtClean="0"/>
              <a:t>Advanced computation capabilities</a:t>
            </a:r>
          </a:p>
          <a:p>
            <a:pPr lvl="1">
              <a:buFont typeface="Arial" pitchFamily="34" charset="0"/>
              <a:buChar char="•"/>
            </a:pPr>
            <a:r>
              <a:rPr lang="en-US" dirty="0" smtClean="0"/>
              <a:t>Techniques for seeding FELs</a:t>
            </a:r>
          </a:p>
          <a:p>
            <a:pPr>
              <a:buFont typeface="Arial" pitchFamily="34" charset="0"/>
              <a:buChar char="•"/>
            </a:pPr>
            <a:r>
              <a:rPr lang="en-US" sz="2200" dirty="0" smtClean="0"/>
              <a:t>This technology promises broad applicability particularly as such sources become more compact</a:t>
            </a:r>
            <a:endParaRPr lang="en-US" sz="2200" dirty="0"/>
          </a:p>
        </p:txBody>
      </p:sp>
      <p:sp>
        <p:nvSpPr>
          <p:cNvPr id="7" name="TextBox 6"/>
          <p:cNvSpPr txBox="1"/>
          <p:nvPr/>
        </p:nvSpPr>
        <p:spPr>
          <a:xfrm>
            <a:off x="4038600" y="6477000"/>
            <a:ext cx="4991100" cy="400110"/>
          </a:xfrm>
          <a:prstGeom prst="rect">
            <a:avLst/>
          </a:prstGeom>
          <a:solidFill>
            <a:srgbClr val="000000"/>
          </a:solidFill>
        </p:spPr>
        <p:txBody>
          <a:bodyPr wrap="square" rtlCol="0">
            <a:spAutoFit/>
          </a:bodyPr>
          <a:lstStyle/>
          <a:p>
            <a:r>
              <a:rPr lang="en-US" sz="2000" i="1" dirty="0" smtClean="0"/>
              <a:t>Courtesy B. McNeil, M. Borland, </a:t>
            </a:r>
            <a:endParaRPr lang="en-US" sz="2000" i="1" dirty="0"/>
          </a:p>
        </p:txBody>
      </p:sp>
      <p:sp>
        <p:nvSpPr>
          <p:cNvPr id="8" name="Footer Placeholder 7"/>
          <p:cNvSpPr>
            <a:spLocks noGrp="1"/>
          </p:cNvSpPr>
          <p:nvPr>
            <p:ph type="ftr" sz="quarter" idx="10"/>
          </p:nvPr>
        </p:nvSpPr>
        <p:spPr/>
        <p:txBody>
          <a:bodyPr/>
          <a:lstStyle/>
          <a:p>
            <a:pPr>
              <a:defRPr/>
            </a:pPr>
            <a:r>
              <a:rPr lang="en-US" smtClean="0"/>
              <a:t>S. Henderson, AAC 2012, June 11, 2012</a:t>
            </a:r>
            <a:endParaRPr lang="en-US"/>
          </a:p>
        </p:txBody>
      </p:sp>
    </p:spTree>
    <p:extLst>
      <p:ext uri="{BB962C8B-B14F-4D97-AF65-F5344CB8AC3E}">
        <p14:creationId xmlns:p14="http://schemas.microsoft.com/office/powerpoint/2010/main" val="41283915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31200" cy="762000"/>
          </a:xfrm>
        </p:spPr>
        <p:txBody>
          <a:bodyPr/>
          <a:lstStyle/>
          <a:p>
            <a:r>
              <a:rPr lang="en-US" sz="3200" b="1" dirty="0" smtClean="0"/>
              <a:t>Grand Challenges in Accelerator Science</a:t>
            </a:r>
            <a:endParaRPr lang="en-US" sz="3200" b="1" dirty="0"/>
          </a:p>
        </p:txBody>
      </p:sp>
      <p:sp>
        <p:nvSpPr>
          <p:cNvPr id="3" name="Content Placeholder 2"/>
          <p:cNvSpPr>
            <a:spLocks noGrp="1"/>
          </p:cNvSpPr>
          <p:nvPr>
            <p:ph idx="1"/>
          </p:nvPr>
        </p:nvSpPr>
        <p:spPr>
          <a:xfrm>
            <a:off x="152400" y="685800"/>
            <a:ext cx="8229600" cy="5181600"/>
          </a:xfrm>
        </p:spPr>
        <p:txBody>
          <a:bodyPr/>
          <a:lstStyle/>
          <a:p>
            <a:pPr marL="457200" lvl="0" indent="-457200">
              <a:buFont typeface="+mj-lt"/>
              <a:buAutoNum type="arabicPeriod" startAt="4"/>
            </a:pPr>
            <a:r>
              <a:rPr lang="en-US" sz="2000" b="1" dirty="0" smtClean="0"/>
              <a:t>Develop scalable </a:t>
            </a:r>
            <a:r>
              <a:rPr lang="en-US" sz="2000" b="1" dirty="0"/>
              <a:t>next-generation acceleration methods </a:t>
            </a:r>
            <a:r>
              <a:rPr lang="en-US" sz="2000" b="1" dirty="0" smtClean="0"/>
              <a:t>with gradients &gt; 1GeV/meter </a:t>
            </a:r>
            <a:endParaRPr lang="en-US" sz="2000" b="1" dirty="0"/>
          </a:p>
          <a:p>
            <a:pPr lvl="1"/>
            <a:r>
              <a:rPr lang="en-US" sz="1600" dirty="0" smtClean="0"/>
              <a:t>Very exciting field exploring concepts for accelerating particles in plasmas and dielectrics</a:t>
            </a:r>
          </a:p>
          <a:p>
            <a:pPr lvl="1"/>
            <a:r>
              <a:rPr lang="en-US" sz="1600" dirty="0" smtClean="0"/>
              <a:t>Large scale facilities exist for testing beam-driven and laser-driven concepts</a:t>
            </a:r>
          </a:p>
          <a:p>
            <a:endParaRPr lang="en-US" sz="2000" dirty="0"/>
          </a:p>
        </p:txBody>
      </p:sp>
      <p:sp>
        <p:nvSpPr>
          <p:cNvPr id="4" name="Slide Number Placeholder 3"/>
          <p:cNvSpPr>
            <a:spLocks noGrp="1"/>
          </p:cNvSpPr>
          <p:nvPr>
            <p:ph type="sldNum" sz="quarter" idx="11"/>
          </p:nvPr>
        </p:nvSpPr>
        <p:spPr/>
        <p:txBody>
          <a:bodyPr/>
          <a:lstStyle/>
          <a:p>
            <a:pPr>
              <a:defRPr/>
            </a:pPr>
            <a:fld id="{EEB64668-9DC1-4FB1-8BD5-90EFBCB61419}" type="slidenum">
              <a:rPr lang="en-US" smtClean="0"/>
              <a:pPr>
                <a:defRPr/>
              </a:pPr>
              <a:t>56</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064" y="3938999"/>
            <a:ext cx="4521536" cy="1547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265730"/>
            <a:ext cx="4038600" cy="4516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981200" y="5562600"/>
            <a:ext cx="4572000" cy="646331"/>
          </a:xfrm>
          <a:prstGeom prst="rect">
            <a:avLst/>
          </a:prstGeom>
          <a:solidFill>
            <a:srgbClr val="F0EFE0"/>
          </a:solidFill>
        </p:spPr>
        <p:txBody>
          <a:bodyPr wrap="square" rtlCol="0">
            <a:spAutoFit/>
          </a:bodyPr>
          <a:lstStyle/>
          <a:p>
            <a:pPr algn="ctr"/>
            <a:r>
              <a:rPr lang="en-US" sz="1800" b="1" i="1" dirty="0" smtClean="0">
                <a:solidFill>
                  <a:schemeClr val="bg1">
                    <a:lumMod val="60000"/>
                    <a:lumOff val="40000"/>
                  </a:schemeClr>
                </a:solidFill>
              </a:rPr>
              <a:t>Some electrons double energy from 42 to 80+ </a:t>
            </a:r>
            <a:r>
              <a:rPr lang="en-US" sz="1800" b="1" i="1" dirty="0" err="1" smtClean="0">
                <a:solidFill>
                  <a:schemeClr val="bg1">
                    <a:lumMod val="60000"/>
                    <a:lumOff val="40000"/>
                  </a:schemeClr>
                </a:solidFill>
              </a:rPr>
              <a:t>GeV</a:t>
            </a:r>
            <a:r>
              <a:rPr lang="en-US" sz="1800" b="1" i="1" dirty="0" smtClean="0">
                <a:solidFill>
                  <a:schemeClr val="bg1">
                    <a:lumMod val="60000"/>
                    <a:lumOff val="40000"/>
                  </a:schemeClr>
                </a:solidFill>
              </a:rPr>
              <a:t> in 84 cm</a:t>
            </a:r>
            <a:endParaRPr lang="en-US" sz="1800" b="1" i="1" dirty="0">
              <a:solidFill>
                <a:schemeClr val="bg1">
                  <a:lumMod val="60000"/>
                  <a:lumOff val="40000"/>
                </a:schemeClr>
              </a:solidFill>
            </a:endParaRPr>
          </a:p>
        </p:txBody>
      </p:sp>
      <p:sp>
        <p:nvSpPr>
          <p:cNvPr id="10" name="Content Placeholder 2"/>
          <p:cNvSpPr txBox="1">
            <a:spLocks/>
          </p:cNvSpPr>
          <p:nvPr/>
        </p:nvSpPr>
        <p:spPr bwMode="auto">
          <a:xfrm>
            <a:off x="304800" y="2286000"/>
            <a:ext cx="441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CCFFFF"/>
              </a:buClr>
              <a:buSzPct val="8000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0000"/>
              <a:buFont typeface="Wingdings"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accent4">
                  <a:lumMod val="20000"/>
                  <a:lumOff val="80000"/>
                </a:schemeClr>
              </a:buClr>
              <a:buSzPct val="25000"/>
              <a:buFont typeface="Wingdings" pitchFamily="2" charset="2"/>
              <a:buChar char="q"/>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25000"/>
              <a:buFont typeface="Wingdings" pitchFamily="2" charset="2"/>
              <a:buChar char="q"/>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a:lstStyle>
          <a:p>
            <a:pPr>
              <a:buFont typeface="Arial" pitchFamily="34" charset="0"/>
              <a:buChar char="•"/>
            </a:pPr>
            <a:r>
              <a:rPr lang="en-US" sz="2000" dirty="0" smtClean="0"/>
              <a:t>Plasma-based accelerators produce tremendous fields by separating charges in a plasma, excited by a drive beam or laser pulse</a:t>
            </a:r>
          </a:p>
          <a:p>
            <a:pPr>
              <a:buFont typeface="Arial" pitchFamily="34" charset="0"/>
              <a:buChar char="•"/>
            </a:pPr>
            <a:endParaRPr lang="en-US" sz="2000" dirty="0"/>
          </a:p>
        </p:txBody>
      </p:sp>
      <p:sp>
        <p:nvSpPr>
          <p:cNvPr id="5" name="Footer Placeholder 4"/>
          <p:cNvSpPr>
            <a:spLocks noGrp="1"/>
          </p:cNvSpPr>
          <p:nvPr>
            <p:ph type="ftr" sz="quarter" idx="10"/>
          </p:nvPr>
        </p:nvSpPr>
        <p:spPr/>
        <p:txBody>
          <a:bodyPr/>
          <a:lstStyle/>
          <a:p>
            <a:pPr>
              <a:defRPr/>
            </a:pPr>
            <a:r>
              <a:rPr lang="en-US" smtClean="0"/>
              <a:t>S. Henderson, AAC 2012, June 11, 2012</a:t>
            </a:r>
            <a:endParaRPr lang="en-US"/>
          </a:p>
        </p:txBody>
      </p:sp>
    </p:spTree>
    <p:extLst>
      <p:ext uri="{BB962C8B-B14F-4D97-AF65-F5344CB8AC3E}">
        <p14:creationId xmlns:p14="http://schemas.microsoft.com/office/powerpoint/2010/main" val="24724392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331200" cy="762000"/>
          </a:xfrm>
        </p:spPr>
        <p:txBody>
          <a:bodyPr/>
          <a:lstStyle/>
          <a:p>
            <a:r>
              <a:rPr lang="en-US" sz="3200" b="1" dirty="0" smtClean="0"/>
              <a:t>Grand Challenges in Accelerator Science</a:t>
            </a:r>
            <a:endParaRPr lang="en-US" sz="3200" b="1" dirty="0"/>
          </a:p>
        </p:txBody>
      </p:sp>
      <p:sp>
        <p:nvSpPr>
          <p:cNvPr id="3" name="Content Placeholder 2"/>
          <p:cNvSpPr>
            <a:spLocks noGrp="1"/>
          </p:cNvSpPr>
          <p:nvPr>
            <p:ph idx="1"/>
          </p:nvPr>
        </p:nvSpPr>
        <p:spPr>
          <a:xfrm>
            <a:off x="304800" y="762000"/>
            <a:ext cx="8229600" cy="5181600"/>
          </a:xfrm>
        </p:spPr>
        <p:txBody>
          <a:bodyPr/>
          <a:lstStyle/>
          <a:p>
            <a:endParaRPr lang="en-US" sz="2000" dirty="0"/>
          </a:p>
        </p:txBody>
      </p:sp>
      <p:sp>
        <p:nvSpPr>
          <p:cNvPr id="4" name="Slide Number Placeholder 3"/>
          <p:cNvSpPr>
            <a:spLocks noGrp="1"/>
          </p:cNvSpPr>
          <p:nvPr>
            <p:ph type="sldNum" sz="quarter" idx="11"/>
          </p:nvPr>
        </p:nvSpPr>
        <p:spPr/>
        <p:txBody>
          <a:bodyPr/>
          <a:lstStyle/>
          <a:p>
            <a:pPr>
              <a:defRPr/>
            </a:pPr>
            <a:fld id="{EEB64668-9DC1-4FB1-8BD5-90EFBCB61419}" type="slidenum">
              <a:rPr lang="en-US" smtClean="0"/>
              <a:pPr>
                <a:defRPr/>
              </a:pPr>
              <a:t>57</a:t>
            </a:fld>
            <a:endParaRPr lang="en-US"/>
          </a:p>
        </p:txBody>
      </p:sp>
      <p:pic>
        <p:nvPicPr>
          <p:cNvPr id="5" name="dream.wmv">
            <a:hlinkClick r:id="" action="ppaction://media"/>
          </p:cNvPr>
          <p:cNvPicPr>
            <a:picLocks noChangeAspect="1"/>
          </p:cNvPicPr>
          <p:nvPr>
            <a:videoFile r:link="rId1"/>
            <p:extLst>
              <p:ext uri="{DAA4B4D4-6D71-4841-9C94-3DE7FCFB9230}">
                <p14:media xmlns:p14="http://schemas.microsoft.com/office/powerpoint/2010/main" r:embed="rId2">
                  <p14:trim st="18735.8128"/>
                </p14:media>
              </p:ext>
            </p:extLst>
          </p:nvPr>
        </p:nvPicPr>
        <p:blipFill>
          <a:blip r:embed="rId4"/>
          <a:stretch>
            <a:fillRect/>
          </a:stretch>
        </p:blipFill>
        <p:spPr>
          <a:xfrm>
            <a:off x="3866866" y="1830512"/>
            <a:ext cx="5181600" cy="3886200"/>
          </a:xfrm>
          <a:prstGeom prst="rect">
            <a:avLst/>
          </a:prstGeom>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983988"/>
            <a:ext cx="3505200" cy="3376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962400" y="1120914"/>
            <a:ext cx="5181600" cy="707886"/>
          </a:xfrm>
          <a:prstGeom prst="rect">
            <a:avLst/>
          </a:prstGeom>
          <a:noFill/>
        </p:spPr>
        <p:txBody>
          <a:bodyPr wrap="square" rtlCol="0">
            <a:spAutoFit/>
          </a:bodyPr>
          <a:lstStyle/>
          <a:p>
            <a:pPr algn="l"/>
            <a:r>
              <a:rPr lang="en-US" sz="2000" i="1" dirty="0" smtClean="0"/>
              <a:t>Simulation of laser-plasma interaction and electron acceleration </a:t>
            </a:r>
          </a:p>
        </p:txBody>
      </p:sp>
      <p:sp>
        <p:nvSpPr>
          <p:cNvPr id="9" name="TextBox 8"/>
          <p:cNvSpPr txBox="1"/>
          <p:nvPr/>
        </p:nvSpPr>
        <p:spPr>
          <a:xfrm>
            <a:off x="4191000" y="5692914"/>
            <a:ext cx="5181600" cy="707886"/>
          </a:xfrm>
          <a:prstGeom prst="rect">
            <a:avLst/>
          </a:prstGeom>
          <a:noFill/>
        </p:spPr>
        <p:txBody>
          <a:bodyPr wrap="square" rtlCol="0">
            <a:spAutoFit/>
          </a:bodyPr>
          <a:lstStyle/>
          <a:p>
            <a:pPr algn="l"/>
            <a:r>
              <a:rPr lang="en-US" sz="2000" i="1" dirty="0" smtClean="0"/>
              <a:t>Courtesy John Cary, Peter </a:t>
            </a:r>
            <a:r>
              <a:rPr lang="en-US" sz="2000" i="1" dirty="0" err="1" smtClean="0"/>
              <a:t>Messmer</a:t>
            </a:r>
            <a:r>
              <a:rPr lang="en-US" sz="2000" i="1" dirty="0" smtClean="0"/>
              <a:t>, the VORPAL Team ,Tech-X Corp.</a:t>
            </a:r>
            <a:endParaRPr lang="en-US" sz="2000" i="1" dirty="0"/>
          </a:p>
        </p:txBody>
      </p:sp>
      <p:sp>
        <p:nvSpPr>
          <p:cNvPr id="7" name="Footer Placeholder 6"/>
          <p:cNvSpPr>
            <a:spLocks noGrp="1"/>
          </p:cNvSpPr>
          <p:nvPr>
            <p:ph type="ftr" sz="quarter" idx="10"/>
          </p:nvPr>
        </p:nvSpPr>
        <p:spPr/>
        <p:txBody>
          <a:bodyPr/>
          <a:lstStyle/>
          <a:p>
            <a:pPr>
              <a:defRPr/>
            </a:pPr>
            <a:r>
              <a:rPr lang="en-US" smtClean="0"/>
              <a:t>S. Henderson, AAC 2012, June 11, 2012</a:t>
            </a:r>
            <a:endParaRPr lang="en-US"/>
          </a:p>
        </p:txBody>
      </p:sp>
    </p:spTree>
    <p:extLst>
      <p:ext uri="{BB962C8B-B14F-4D97-AF65-F5344CB8AC3E}">
        <p14:creationId xmlns:p14="http://schemas.microsoft.com/office/powerpoint/2010/main" val="30344992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458200" cy="762000"/>
          </a:xfrm>
        </p:spPr>
        <p:txBody>
          <a:bodyPr/>
          <a:lstStyle/>
          <a:p>
            <a:r>
              <a:rPr lang="en-US" sz="3200" b="1" dirty="0" smtClean="0"/>
              <a:t>Grand Challenges in Accelerator Science</a:t>
            </a:r>
            <a:endParaRPr lang="en-US" sz="3200" b="1" dirty="0"/>
          </a:p>
        </p:txBody>
      </p:sp>
      <p:sp>
        <p:nvSpPr>
          <p:cNvPr id="3" name="Content Placeholder 2"/>
          <p:cNvSpPr>
            <a:spLocks noGrp="1"/>
          </p:cNvSpPr>
          <p:nvPr>
            <p:ph idx="1"/>
          </p:nvPr>
        </p:nvSpPr>
        <p:spPr>
          <a:xfrm>
            <a:off x="152400" y="838200"/>
            <a:ext cx="6248400" cy="5181600"/>
          </a:xfrm>
        </p:spPr>
        <p:txBody>
          <a:bodyPr/>
          <a:lstStyle/>
          <a:p>
            <a:pPr marL="457200" lvl="0" indent="-457200">
              <a:buFont typeface="+mj-lt"/>
              <a:buAutoNum type="arabicPeriod" startAt="5"/>
            </a:pPr>
            <a:r>
              <a:rPr lang="en-US" sz="2000" b="1" dirty="0"/>
              <a:t>Extend the capability and understanding of performance limits of RF accelerating structures and </a:t>
            </a:r>
            <a:r>
              <a:rPr lang="en-US" sz="2000" b="1" dirty="0" smtClean="0"/>
              <a:t>technology</a:t>
            </a:r>
          </a:p>
          <a:p>
            <a:pPr lvl="1"/>
            <a:r>
              <a:rPr lang="en-US" sz="1800" dirty="0"/>
              <a:t>U</a:t>
            </a:r>
            <a:r>
              <a:rPr lang="en-US" sz="1800" dirty="0" smtClean="0"/>
              <a:t>ltimate gradient limits of NC (with adequate breakdown rate) and SC (with adequate Q) RF structures</a:t>
            </a:r>
          </a:p>
        </p:txBody>
      </p:sp>
      <p:sp>
        <p:nvSpPr>
          <p:cNvPr id="4" name="Slide Number Placeholder 3"/>
          <p:cNvSpPr>
            <a:spLocks noGrp="1"/>
          </p:cNvSpPr>
          <p:nvPr>
            <p:ph type="sldNum" sz="quarter" idx="11"/>
          </p:nvPr>
        </p:nvSpPr>
        <p:spPr/>
        <p:txBody>
          <a:bodyPr/>
          <a:lstStyle/>
          <a:p>
            <a:pPr>
              <a:defRPr/>
            </a:pPr>
            <a:fld id="{EEB64668-9DC1-4FB1-8BD5-90EFBCB61419}" type="slidenum">
              <a:rPr lang="en-US" smtClean="0"/>
              <a:pPr>
                <a:defRPr/>
              </a:pPr>
              <a:t>58</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3200" y="914400"/>
            <a:ext cx="2057400" cy="2649931"/>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2871" y="3845257"/>
            <a:ext cx="3854929" cy="2860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bwMode="auto">
          <a:xfrm>
            <a:off x="158087" y="2743200"/>
            <a:ext cx="5060471"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CCFFFF"/>
              </a:buClr>
              <a:buSzPct val="8000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0000"/>
              <a:buFont typeface="Wingdings"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accent4">
                  <a:lumMod val="20000"/>
                  <a:lumOff val="80000"/>
                </a:schemeClr>
              </a:buClr>
              <a:buSzPct val="25000"/>
              <a:buFont typeface="Wingdings" pitchFamily="2" charset="2"/>
              <a:buChar char="q"/>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25000"/>
              <a:buFont typeface="Wingdings" pitchFamily="2" charset="2"/>
              <a:buChar char="q"/>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a:lstStyle>
          <a:p>
            <a:pPr marL="457200" indent="-457200">
              <a:buFont typeface="+mj-lt"/>
              <a:buAutoNum type="arabicPeriod" startAt="6"/>
            </a:pPr>
            <a:r>
              <a:rPr lang="en-US" sz="2000" b="1" dirty="0" smtClean="0"/>
              <a:t>Develop tools and technologies for the manipulation of particle beam phase-space and the exploration of limitations to beam </a:t>
            </a:r>
            <a:r>
              <a:rPr lang="en-US" sz="2000" b="1" dirty="0" err="1" smtClean="0"/>
              <a:t>emittance</a:t>
            </a:r>
            <a:endParaRPr lang="en-US" sz="2000" b="1" dirty="0" smtClean="0"/>
          </a:p>
          <a:p>
            <a:pPr lvl="1"/>
            <a:r>
              <a:rPr lang="en-US" sz="1800" dirty="0" smtClean="0"/>
              <a:t>Beam cooling, </a:t>
            </a:r>
            <a:r>
              <a:rPr lang="en-US" sz="1800" dirty="0" err="1" smtClean="0"/>
              <a:t>emittance</a:t>
            </a:r>
            <a:r>
              <a:rPr lang="en-US" sz="1800" dirty="0" smtClean="0"/>
              <a:t> manipulation, limitations to beam </a:t>
            </a:r>
            <a:r>
              <a:rPr lang="en-US" sz="1800" dirty="0" err="1" smtClean="0"/>
              <a:t>emittance</a:t>
            </a:r>
            <a:endParaRPr lang="en-US" sz="1800" dirty="0" smtClean="0"/>
          </a:p>
          <a:p>
            <a:pPr marL="457200" indent="-457200">
              <a:buFont typeface="+mj-lt"/>
              <a:buAutoNum type="arabicPeriod" startAt="6"/>
            </a:pPr>
            <a:r>
              <a:rPr lang="en-US" sz="2000" b="1" dirty="0" smtClean="0"/>
              <a:t>Develop compact sources of electrons, photons, neutrons, protons and ions</a:t>
            </a:r>
          </a:p>
          <a:p>
            <a:pPr lvl="1"/>
            <a:r>
              <a:rPr lang="en-US" sz="1800" dirty="0" smtClean="0"/>
              <a:t>Explore capabilities and limitations in conventional and emerging technologies to engineer cost-effective next-generation compact sources </a:t>
            </a:r>
          </a:p>
          <a:p>
            <a:pPr marL="457200" indent="-457200">
              <a:buFont typeface="+mj-lt"/>
              <a:buAutoNum type="arabicPeriod" startAt="6"/>
            </a:pPr>
            <a:endParaRPr lang="en-US" sz="2000" dirty="0" smtClean="0"/>
          </a:p>
          <a:p>
            <a:pPr marL="914400" lvl="1" indent="-457200">
              <a:buFont typeface="+mj-lt"/>
              <a:buAutoNum type="arabicPeriod" startAt="5"/>
            </a:pPr>
            <a:endParaRPr lang="en-US" sz="1800" dirty="0" smtClean="0"/>
          </a:p>
          <a:p>
            <a:pPr marL="457200" indent="-457200">
              <a:buFont typeface="+mj-lt"/>
              <a:buAutoNum type="arabicPeriod" startAt="6"/>
            </a:pPr>
            <a:endParaRPr lang="en-US" sz="2000" dirty="0"/>
          </a:p>
        </p:txBody>
      </p:sp>
      <p:sp>
        <p:nvSpPr>
          <p:cNvPr id="6" name="Footer Placeholder 5"/>
          <p:cNvSpPr>
            <a:spLocks noGrp="1"/>
          </p:cNvSpPr>
          <p:nvPr>
            <p:ph type="ftr" sz="quarter" idx="10"/>
          </p:nvPr>
        </p:nvSpPr>
        <p:spPr/>
        <p:txBody>
          <a:bodyPr/>
          <a:lstStyle/>
          <a:p>
            <a:pPr>
              <a:defRPr/>
            </a:pPr>
            <a:r>
              <a:rPr lang="en-US" smtClean="0"/>
              <a:t>S. Henderson, AAC 2012, June 11, 2012</a:t>
            </a:r>
            <a:endParaRPr lang="en-US"/>
          </a:p>
        </p:txBody>
      </p:sp>
    </p:spTree>
    <p:extLst>
      <p:ext uri="{BB962C8B-B14F-4D97-AF65-F5344CB8AC3E}">
        <p14:creationId xmlns:p14="http://schemas.microsoft.com/office/powerpoint/2010/main" val="6006741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4198937" cy="990600"/>
          </a:xfrm>
        </p:spPr>
        <p:txBody>
          <a:bodyPr/>
          <a:lstStyle/>
          <a:p>
            <a:r>
              <a:rPr lang="en-US" b="1" dirty="0" smtClean="0"/>
              <a:t>High Power Proton Accelerators: Some History</a:t>
            </a:r>
            <a:endParaRPr lang="en-US" b="1"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3292094"/>
              </p:ext>
            </p:extLst>
          </p:nvPr>
        </p:nvGraphicFramePr>
        <p:xfrm>
          <a:off x="533400" y="1371600"/>
          <a:ext cx="82296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1"/>
          </p:nvPr>
        </p:nvSpPr>
        <p:spPr/>
        <p:txBody>
          <a:bodyPr/>
          <a:lstStyle/>
          <a:p>
            <a:pPr>
              <a:defRPr/>
            </a:pPr>
            <a:fld id="{3BC7D58D-BC3C-4875-A44A-E722A5A077E9}" type="slidenum">
              <a:rPr lang="en-US" smtClean="0"/>
              <a:pPr>
                <a:defRPr/>
              </a:pPr>
              <a:t>59</a:t>
            </a:fld>
            <a:endParaRPr lang="en-US"/>
          </a:p>
        </p:txBody>
      </p:sp>
      <p:sp>
        <p:nvSpPr>
          <p:cNvPr id="7" name="Oval 6"/>
          <p:cNvSpPr/>
          <p:nvPr/>
        </p:nvSpPr>
        <p:spPr>
          <a:xfrm>
            <a:off x="838200" y="5915483"/>
            <a:ext cx="180517" cy="180517"/>
          </a:xfrm>
          <a:prstGeom prst="ellipse">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grpSp>
        <p:nvGrpSpPr>
          <p:cNvPr id="8" name="Group 7"/>
          <p:cNvGrpSpPr>
            <a:grpSpLocks noChangeAspect="1"/>
          </p:cNvGrpSpPr>
          <p:nvPr/>
        </p:nvGrpSpPr>
        <p:grpSpPr>
          <a:xfrm>
            <a:off x="95587" y="3948142"/>
            <a:ext cx="1352213" cy="1731783"/>
            <a:chOff x="4724400" y="609600"/>
            <a:chExt cx="4343400" cy="5562600"/>
          </a:xfrm>
        </p:grpSpPr>
        <p:sp>
          <p:nvSpPr>
            <p:cNvPr id="9" name="Rectangle 8"/>
            <p:cNvSpPr/>
            <p:nvPr/>
          </p:nvSpPr>
          <p:spPr>
            <a:xfrm>
              <a:off x="4724400" y="609600"/>
              <a:ext cx="4343400" cy="55626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
            <p:cNvPicPr>
              <a:picLocks noChangeAspect="1" noChangeArrowheads="1"/>
            </p:cNvPicPr>
            <p:nvPr/>
          </p:nvPicPr>
          <p:blipFill>
            <a:blip r:embed="rId7" cstate="print"/>
            <a:srcRect/>
            <a:stretch>
              <a:fillRect/>
            </a:stretch>
          </p:blipFill>
          <p:spPr bwMode="auto">
            <a:xfrm>
              <a:off x="4870668" y="3886200"/>
              <a:ext cx="4116670" cy="2133600"/>
            </a:xfrm>
            <a:prstGeom prst="rect">
              <a:avLst/>
            </a:prstGeom>
            <a:noFill/>
            <a:ln w="9525">
              <a:noFill/>
              <a:miter lim="800000"/>
              <a:headEnd/>
              <a:tailEnd/>
            </a:ln>
          </p:spPr>
        </p:pic>
        <p:pic>
          <p:nvPicPr>
            <p:cNvPr id="11" name="Picture 2"/>
            <p:cNvPicPr>
              <a:picLocks noChangeAspect="1" noChangeArrowheads="1"/>
            </p:cNvPicPr>
            <p:nvPr/>
          </p:nvPicPr>
          <p:blipFill>
            <a:blip r:embed="rId8" cstate="print"/>
            <a:srcRect/>
            <a:stretch>
              <a:fillRect/>
            </a:stretch>
          </p:blipFill>
          <p:spPr bwMode="auto">
            <a:xfrm>
              <a:off x="4908355" y="762002"/>
              <a:ext cx="3930846" cy="3006411"/>
            </a:xfrm>
            <a:prstGeom prst="rect">
              <a:avLst/>
            </a:prstGeom>
            <a:noFill/>
            <a:ln w="9525">
              <a:noFill/>
              <a:miter lim="800000"/>
              <a:headEnd/>
              <a:tailEnd/>
            </a:ln>
          </p:spPr>
        </p:pic>
      </p:grpSp>
      <p:sp>
        <p:nvSpPr>
          <p:cNvPr id="12" name="TextBox 11"/>
          <p:cNvSpPr txBox="1"/>
          <p:nvPr/>
        </p:nvSpPr>
        <p:spPr>
          <a:xfrm>
            <a:off x="1066800" y="5638800"/>
            <a:ext cx="2133600" cy="1200329"/>
          </a:xfrm>
          <a:prstGeom prst="rect">
            <a:avLst/>
          </a:prstGeom>
          <a:noFill/>
        </p:spPr>
        <p:txBody>
          <a:bodyPr wrap="square" rtlCol="0">
            <a:spAutoFit/>
          </a:bodyPr>
          <a:lstStyle/>
          <a:p>
            <a:pPr algn="l"/>
            <a:r>
              <a:rPr lang="en-US" dirty="0" smtClean="0"/>
              <a:t>1950s: Materials Test Accelerator</a:t>
            </a:r>
            <a:endParaRPr lang="en-US" dirty="0"/>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84454" y="1905000"/>
            <a:ext cx="1177746" cy="1947207"/>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76600" y="4800600"/>
            <a:ext cx="2032000" cy="1524000"/>
          </a:xfrm>
          <a:prstGeom prst="rect">
            <a:avLst/>
          </a:prstGeom>
        </p:spPr>
      </p:pic>
      <p:pic>
        <p:nvPicPr>
          <p:cNvPr id="15" name="Picture 6" descr="07EC3308 ISIS TS2 Extract.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52737" y="1505020"/>
            <a:ext cx="1651000" cy="110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48200" y="309614"/>
            <a:ext cx="1771744" cy="1771744"/>
          </a:xfrm>
          <a:prstGeom prst="rect">
            <a:avLst/>
          </a:prstGeom>
        </p:spPr>
      </p:pic>
      <p:pic>
        <p:nvPicPr>
          <p:cNvPr id="17" name="Picture 5" descr="sns-3671-2005"/>
          <p:cNvPicPr>
            <a:picLocks noChangeAspect="1" noChangeArrowheads="1"/>
          </p:cNvPicPr>
          <p:nvPr/>
        </p:nvPicPr>
        <p:blipFill rotWithShape="1">
          <a:blip r:embed="rId13" cstate="print"/>
          <a:srcRect l="22843" t="32813" r="7031" b="10847"/>
          <a:stretch/>
        </p:blipFill>
        <p:spPr bwMode="auto">
          <a:xfrm>
            <a:off x="6659740" y="3962400"/>
            <a:ext cx="2179460" cy="1314450"/>
          </a:xfrm>
          <a:prstGeom prst="rect">
            <a:avLst/>
          </a:prstGeom>
          <a:ln>
            <a:noFill/>
          </a:ln>
          <a:effectLst>
            <a:softEdge rad="112500"/>
          </a:effectLst>
        </p:spPr>
      </p:pic>
      <p:pic>
        <p:nvPicPr>
          <p:cNvPr id="18" name="Picture 17" descr="projectxLogo"/>
          <p:cNvPicPr/>
          <p:nvPr/>
        </p:nvPicPr>
        <p:blipFill>
          <a:blip r:embed="rId14"/>
          <a:srcRect/>
          <a:stretch>
            <a:fillRect/>
          </a:stretch>
        </p:blipFill>
        <p:spPr bwMode="auto">
          <a:xfrm>
            <a:off x="7391400" y="1620043"/>
            <a:ext cx="1600200" cy="569913"/>
          </a:xfrm>
          <a:prstGeom prst="rect">
            <a:avLst/>
          </a:prstGeom>
          <a:noFill/>
          <a:ln w="9525">
            <a:noFill/>
            <a:miter lim="800000"/>
            <a:headEnd/>
            <a:tailEnd/>
          </a:ln>
        </p:spPr>
      </p:pic>
      <p:grpSp>
        <p:nvGrpSpPr>
          <p:cNvPr id="19" name="Group 18"/>
          <p:cNvGrpSpPr>
            <a:grpSpLocks noChangeAspect="1"/>
          </p:cNvGrpSpPr>
          <p:nvPr/>
        </p:nvGrpSpPr>
        <p:grpSpPr>
          <a:xfrm>
            <a:off x="3143587" y="1143000"/>
            <a:ext cx="4266164" cy="5463688"/>
            <a:chOff x="4724400" y="609600"/>
            <a:chExt cx="4343400" cy="5562600"/>
          </a:xfrm>
        </p:grpSpPr>
        <p:sp>
          <p:nvSpPr>
            <p:cNvPr id="20" name="Rectangle 19"/>
            <p:cNvSpPr/>
            <p:nvPr/>
          </p:nvSpPr>
          <p:spPr>
            <a:xfrm>
              <a:off x="4724400" y="609600"/>
              <a:ext cx="4343400" cy="55626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1"/>
            <p:cNvPicPr>
              <a:picLocks noChangeAspect="1" noChangeArrowheads="1"/>
            </p:cNvPicPr>
            <p:nvPr/>
          </p:nvPicPr>
          <p:blipFill>
            <a:blip r:embed="rId7" cstate="print"/>
            <a:srcRect/>
            <a:stretch>
              <a:fillRect/>
            </a:stretch>
          </p:blipFill>
          <p:spPr bwMode="auto">
            <a:xfrm>
              <a:off x="4870668" y="3886200"/>
              <a:ext cx="4116670" cy="2133600"/>
            </a:xfrm>
            <a:prstGeom prst="rect">
              <a:avLst/>
            </a:prstGeom>
            <a:noFill/>
            <a:ln w="9525">
              <a:noFill/>
              <a:miter lim="800000"/>
              <a:headEnd/>
              <a:tailEnd/>
            </a:ln>
          </p:spPr>
        </p:pic>
        <p:pic>
          <p:nvPicPr>
            <p:cNvPr id="22" name="Picture 2"/>
            <p:cNvPicPr>
              <a:picLocks noChangeAspect="1" noChangeArrowheads="1"/>
            </p:cNvPicPr>
            <p:nvPr/>
          </p:nvPicPr>
          <p:blipFill>
            <a:blip r:embed="rId8" cstate="print"/>
            <a:srcRect/>
            <a:stretch>
              <a:fillRect/>
            </a:stretch>
          </p:blipFill>
          <p:spPr bwMode="auto">
            <a:xfrm>
              <a:off x="4908355" y="762002"/>
              <a:ext cx="3930846" cy="3006411"/>
            </a:xfrm>
            <a:prstGeom prst="rect">
              <a:avLst/>
            </a:prstGeom>
            <a:noFill/>
            <a:ln w="9525">
              <a:noFill/>
              <a:miter lim="800000"/>
              <a:headEnd/>
              <a:tailEnd/>
            </a:ln>
          </p:spPr>
        </p:pic>
      </p:grpSp>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14800" y="879960"/>
            <a:ext cx="3463746" cy="5726728"/>
          </a:xfrm>
          <a:prstGeom prst="rect">
            <a:avLst/>
          </a:prstGeom>
        </p:spPr>
      </p:pic>
      <p:pic>
        <p:nvPicPr>
          <p:cNvPr id="24" name="Picture 6" descr="07EC3308 ISIS TS2 Extract.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61811" y="1047951"/>
            <a:ext cx="5608122" cy="375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47907" y="1408637"/>
            <a:ext cx="4597103" cy="4597103"/>
          </a:xfrm>
          <a:prstGeom prst="rect">
            <a:avLst/>
          </a:prstGeom>
        </p:spPr>
      </p:pic>
      <p:pic>
        <p:nvPicPr>
          <p:cNvPr id="26" name="Picture 5" descr="sns-3671-2005"/>
          <p:cNvPicPr>
            <a:picLocks noChangeAspect="1" noChangeArrowheads="1"/>
          </p:cNvPicPr>
          <p:nvPr/>
        </p:nvPicPr>
        <p:blipFill rotWithShape="1">
          <a:blip r:embed="rId13" cstate="print"/>
          <a:srcRect l="22843" t="32813" r="7031" b="10847"/>
          <a:stretch/>
        </p:blipFill>
        <p:spPr bwMode="auto">
          <a:xfrm>
            <a:off x="2738676" y="2260628"/>
            <a:ext cx="6060033" cy="3654855"/>
          </a:xfrm>
          <a:prstGeom prst="rect">
            <a:avLst/>
          </a:prstGeom>
          <a:ln>
            <a:noFill/>
          </a:ln>
          <a:effectLst>
            <a:softEdge rad="112500"/>
          </a:effectLst>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35140" y="1964203"/>
            <a:ext cx="4797863" cy="3598397"/>
          </a:xfrm>
          <a:prstGeom prst="rect">
            <a:avLst/>
          </a:prstGeom>
        </p:spPr>
      </p:pic>
      <p:sp>
        <p:nvSpPr>
          <p:cNvPr id="3" name="Footer Placeholder 2"/>
          <p:cNvSpPr>
            <a:spLocks noGrp="1"/>
          </p:cNvSpPr>
          <p:nvPr>
            <p:ph type="ftr" sz="quarter" idx="10"/>
          </p:nvPr>
        </p:nvSpPr>
        <p:spPr/>
        <p:txBody>
          <a:bodyPr/>
          <a:lstStyle/>
          <a:p>
            <a:pPr>
              <a:defRPr/>
            </a:pPr>
            <a:r>
              <a:rPr lang="en-US" smtClean="0"/>
              <a:t>S. Henderson, AAC 2012, June 11, 2012</a:t>
            </a:r>
            <a:endParaRPr lang="en-US"/>
          </a:p>
        </p:txBody>
      </p:sp>
    </p:spTree>
    <p:extLst>
      <p:ext uri="{BB962C8B-B14F-4D97-AF65-F5344CB8AC3E}">
        <p14:creationId xmlns:p14="http://schemas.microsoft.com/office/powerpoint/2010/main" val="201747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9"/>
                                        </p:tgtEl>
                                      </p:cBhvr>
                                    </p:animEffect>
                                    <p:set>
                                      <p:cBhvr>
                                        <p:cTn id="11" dur="1" fill="hold">
                                          <p:stCondLst>
                                            <p:cond delay="499"/>
                                          </p:stCondLst>
                                        </p:cTn>
                                        <p:tgtEl>
                                          <p:spTgt spid="19"/>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24"/>
                                        </p:tgtEl>
                                      </p:cBhvr>
                                    </p:animEffect>
                                    <p:set>
                                      <p:cBhvr>
                                        <p:cTn id="47" dur="1" fill="hold">
                                          <p:stCondLst>
                                            <p:cond delay="499"/>
                                          </p:stCondLst>
                                        </p:cTn>
                                        <p:tgtEl>
                                          <p:spTgt spid="24"/>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25"/>
                                        </p:tgtEl>
                                      </p:cBhvr>
                                    </p:animEffect>
                                    <p:set>
                                      <p:cBhvr>
                                        <p:cTn id="58" dur="1" fill="hold">
                                          <p:stCondLst>
                                            <p:cond delay="499"/>
                                          </p:stCondLst>
                                        </p:cTn>
                                        <p:tgtEl>
                                          <p:spTgt spid="25"/>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26"/>
                                        </p:tgtEl>
                                      </p:cBhvr>
                                    </p:animEffect>
                                    <p:set>
                                      <p:cBhvr>
                                        <p:cTn id="69" dur="1" fill="hold">
                                          <p:stCondLst>
                                            <p:cond delay="499"/>
                                          </p:stCondLst>
                                        </p:cTn>
                                        <p:tgtEl>
                                          <p:spTgt spid="26"/>
                                        </p:tgtEl>
                                        <p:attrNameLst>
                                          <p:attrName>style.visibility</p:attrName>
                                        </p:attrNameLst>
                                      </p:cBhvr>
                                      <p:to>
                                        <p:strVal val="hidden"/>
                                      </p:to>
                                    </p:set>
                                  </p:childTnLst>
                                </p:cTn>
                              </p:par>
                              <p:par>
                                <p:cTn id="70" presetID="1" presetClass="entr" presetSubtype="0" fill="hold" nodeType="withEffect">
                                  <p:stCondLst>
                                    <p:cond delay="0"/>
                                  </p:stCondLst>
                                  <p:childTnLst>
                                    <p:set>
                                      <p:cBhvr>
                                        <p:cTn id="71" dur="1" fill="hold">
                                          <p:stCondLst>
                                            <p:cond delay="0"/>
                                          </p:stCondLst>
                                        </p:cTn>
                                        <p:tgtEl>
                                          <p:spTgt spid="17"/>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7543800" cy="762000"/>
          </a:xfrm>
        </p:spPr>
        <p:txBody>
          <a:bodyPr/>
          <a:lstStyle/>
          <a:p>
            <a:r>
              <a:rPr lang="en-US" sz="3200" b="1" dirty="0" smtClean="0"/>
              <a:t>Frontiers of Particle Physics (or, how we explain what we do to Congress)</a:t>
            </a:r>
            <a:endParaRPr lang="en-US" sz="3200" b="1"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a:defRPr/>
            </a:pPr>
            <a:fld id="{EEB64668-9DC1-4FB1-8BD5-90EFBCB61419}" type="slidenum">
              <a:rPr lang="en-US" smtClean="0"/>
              <a:pPr>
                <a:defRPr/>
              </a:pPr>
              <a:t>6</a:t>
            </a:fld>
            <a:endParaRPr lang="en-US"/>
          </a:p>
        </p:txBody>
      </p:sp>
      <p:pic>
        <p:nvPicPr>
          <p:cNvPr id="5" name="Picture 5" descr="ThreeFrontiersGraphic_RGB_060108.jpg"/>
          <p:cNvPicPr>
            <a:picLocks noChangeAspect="1"/>
          </p:cNvPicPr>
          <p:nvPr/>
        </p:nvPicPr>
        <p:blipFill>
          <a:blip r:embed="rId2" cstate="print"/>
          <a:srcRect l="5255" t="5296" r="4152" b="5083"/>
          <a:stretch>
            <a:fillRect/>
          </a:stretch>
        </p:blipFill>
        <p:spPr bwMode="auto">
          <a:xfrm>
            <a:off x="1828800" y="1295400"/>
            <a:ext cx="5638800" cy="5307108"/>
          </a:xfrm>
          <a:prstGeom prst="rect">
            <a:avLst/>
          </a:prstGeom>
          <a:noFill/>
          <a:ln w="9525">
            <a:noFill/>
            <a:miter lim="800000"/>
            <a:headEnd/>
            <a:tailEnd/>
          </a:ln>
        </p:spPr>
      </p:pic>
      <p:sp>
        <p:nvSpPr>
          <p:cNvPr id="6" name="Footer Placeholder 5"/>
          <p:cNvSpPr>
            <a:spLocks noGrp="1"/>
          </p:cNvSpPr>
          <p:nvPr>
            <p:ph type="ftr" sz="quarter" idx="10"/>
          </p:nvPr>
        </p:nvSpPr>
        <p:spPr/>
        <p:txBody>
          <a:bodyPr/>
          <a:lstStyle/>
          <a:p>
            <a:pPr>
              <a:defRPr/>
            </a:pPr>
            <a:r>
              <a:rPr lang="en-US" smtClean="0"/>
              <a:t>S. Henderson, AAC 2012, June 11, 2012</a:t>
            </a:r>
            <a:endParaRPr lang="en-US"/>
          </a:p>
        </p:txBody>
      </p:sp>
    </p:spTree>
    <p:extLst>
      <p:ext uri="{BB962C8B-B14F-4D97-AF65-F5344CB8AC3E}">
        <p14:creationId xmlns:p14="http://schemas.microsoft.com/office/powerpoint/2010/main" val="185146815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76200"/>
            <a:ext cx="6858000" cy="762000"/>
          </a:xfrm>
        </p:spPr>
        <p:txBody>
          <a:bodyPr/>
          <a:lstStyle/>
          <a:p>
            <a:r>
              <a:rPr lang="en-US" sz="3200" b="1" dirty="0" smtClean="0"/>
              <a:t>Project X Reference Design</a:t>
            </a:r>
            <a:endParaRPr lang="en-US" sz="3200" b="1" dirty="0"/>
          </a:p>
        </p:txBody>
      </p:sp>
      <p:sp>
        <p:nvSpPr>
          <p:cNvPr id="3" name="Content Placeholder 2"/>
          <p:cNvSpPr>
            <a:spLocks noGrp="1"/>
          </p:cNvSpPr>
          <p:nvPr>
            <p:ph idx="1"/>
          </p:nvPr>
        </p:nvSpPr>
        <p:spPr>
          <a:xfrm>
            <a:off x="609600" y="4724400"/>
            <a:ext cx="7924800" cy="1828800"/>
          </a:xfrm>
        </p:spPr>
        <p:txBody>
          <a:bodyPr>
            <a:normAutofit fontScale="92500"/>
          </a:bodyPr>
          <a:lstStyle/>
          <a:p>
            <a:r>
              <a:rPr lang="en-US" dirty="0" smtClean="0"/>
              <a:t>Unique capability to provide multi-MW beams to multiple experiments simultaneously, with variable bunch formats.</a:t>
            </a:r>
          </a:p>
          <a:p>
            <a:pPr lvl="1"/>
            <a:r>
              <a:rPr lang="en-US" dirty="0"/>
              <a:t>Design concept/configuration </a:t>
            </a:r>
            <a:r>
              <a:rPr lang="en-US" dirty="0" smtClean="0"/>
              <a:t>stable </a:t>
            </a:r>
            <a:r>
              <a:rPr lang="en-US" dirty="0"/>
              <a:t>for </a:t>
            </a:r>
            <a:r>
              <a:rPr lang="en-US" dirty="0" smtClean="0"/>
              <a:t>more than a </a:t>
            </a:r>
            <a:r>
              <a:rPr lang="en-US" dirty="0"/>
              <a:t>year</a:t>
            </a:r>
          </a:p>
          <a:p>
            <a:pPr>
              <a:spcBef>
                <a:spcPts val="600"/>
              </a:spcBef>
            </a:pPr>
            <a:r>
              <a:rPr lang="en-US" b="1" dirty="0" smtClean="0">
                <a:solidFill>
                  <a:srgbClr val="FFFF00"/>
                </a:solidFill>
              </a:rPr>
              <a:t>Provides U.S. Intensity Frontier leadership for decades!</a:t>
            </a:r>
          </a:p>
          <a:p>
            <a:endParaRPr lang="en-US" dirty="0" smtClean="0"/>
          </a:p>
        </p:txBody>
      </p:sp>
      <p:sp>
        <p:nvSpPr>
          <p:cNvPr id="5" name="Slide Number Placeholder 4"/>
          <p:cNvSpPr>
            <a:spLocks noGrp="1"/>
          </p:cNvSpPr>
          <p:nvPr>
            <p:ph type="sldNum" sz="quarter" idx="11"/>
          </p:nvPr>
        </p:nvSpPr>
        <p:spPr/>
        <p:txBody>
          <a:bodyPr/>
          <a:lstStyle/>
          <a:p>
            <a:pPr>
              <a:defRPr/>
            </a:pPr>
            <a:fld id="{20EFDB5D-897A-444E-85BD-2F6D49F85896}" type="slidenum">
              <a:rPr lang="en-US" smtClean="0"/>
              <a:pPr>
                <a:defRPr/>
              </a:pPr>
              <a:t>60</a:t>
            </a:fld>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900" y="1012365"/>
            <a:ext cx="6095700" cy="3483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943600" y="2286000"/>
            <a:ext cx="2895600" cy="1243417"/>
          </a:xfrm>
          <a:prstGeom prst="rect">
            <a:avLst/>
          </a:prstGeom>
          <a:solidFill>
            <a:schemeClr val="accent3">
              <a:lumMod val="60000"/>
              <a:lumOff val="40000"/>
            </a:schemeClr>
          </a:solidFill>
        </p:spPr>
        <p:txBody>
          <a:bodyPr wrap="square" rtlCol="0">
            <a:spAutoFit/>
          </a:bodyPr>
          <a:lstStyle/>
          <a:p>
            <a:pPr algn="l"/>
            <a:r>
              <a:rPr lang="en-US" sz="2200" b="1" dirty="0" smtClean="0">
                <a:solidFill>
                  <a:schemeClr val="bg1">
                    <a:lumMod val="60000"/>
                    <a:lumOff val="40000"/>
                  </a:schemeClr>
                </a:solidFill>
              </a:rPr>
              <a:t>&gt;2MW @120 </a:t>
            </a:r>
            <a:r>
              <a:rPr lang="en-US" sz="2200" b="1" dirty="0" err="1" smtClean="0">
                <a:solidFill>
                  <a:schemeClr val="bg1">
                    <a:lumMod val="60000"/>
                    <a:lumOff val="40000"/>
                  </a:schemeClr>
                </a:solidFill>
              </a:rPr>
              <a:t>GeV</a:t>
            </a:r>
            <a:endParaRPr lang="en-US" sz="2200" b="1" dirty="0" smtClean="0">
              <a:solidFill>
                <a:schemeClr val="bg1">
                  <a:lumMod val="60000"/>
                  <a:lumOff val="40000"/>
                </a:schemeClr>
              </a:solidFill>
            </a:endParaRPr>
          </a:p>
          <a:p>
            <a:pPr algn="l"/>
            <a:r>
              <a:rPr lang="en-US" sz="2200" b="1" dirty="0" smtClean="0">
                <a:solidFill>
                  <a:schemeClr val="bg1">
                    <a:lumMod val="60000"/>
                    <a:lumOff val="40000"/>
                  </a:schemeClr>
                </a:solidFill>
              </a:rPr>
              <a:t>3 MW @ 3 </a:t>
            </a:r>
            <a:r>
              <a:rPr lang="en-US" sz="2200" b="1" dirty="0" err="1" smtClean="0">
                <a:solidFill>
                  <a:schemeClr val="bg1">
                    <a:lumMod val="60000"/>
                    <a:lumOff val="40000"/>
                  </a:schemeClr>
                </a:solidFill>
              </a:rPr>
              <a:t>GeV</a:t>
            </a:r>
            <a:endParaRPr lang="en-US" sz="2200" b="1" dirty="0" smtClean="0">
              <a:solidFill>
                <a:schemeClr val="bg1">
                  <a:lumMod val="60000"/>
                  <a:lumOff val="40000"/>
                </a:schemeClr>
              </a:solidFill>
            </a:endParaRPr>
          </a:p>
          <a:p>
            <a:pPr algn="l"/>
            <a:r>
              <a:rPr lang="en-US" sz="2200" b="1" dirty="0" smtClean="0">
                <a:solidFill>
                  <a:schemeClr val="bg1">
                    <a:lumMod val="60000"/>
                    <a:lumOff val="40000"/>
                  </a:schemeClr>
                </a:solidFill>
              </a:rPr>
              <a:t>150 kW @ 8 </a:t>
            </a:r>
            <a:r>
              <a:rPr lang="en-US" sz="2200" b="1" dirty="0" err="1" smtClean="0">
                <a:solidFill>
                  <a:schemeClr val="bg1">
                    <a:lumMod val="60000"/>
                    <a:lumOff val="40000"/>
                  </a:schemeClr>
                </a:solidFill>
              </a:rPr>
              <a:t>GeV</a:t>
            </a:r>
            <a:endParaRPr lang="en-US" sz="2200" b="1" dirty="0">
              <a:solidFill>
                <a:schemeClr val="bg1">
                  <a:lumMod val="60000"/>
                  <a:lumOff val="40000"/>
                </a:schemeClr>
              </a:solidFill>
            </a:endParaRPr>
          </a:p>
        </p:txBody>
      </p:sp>
      <p:sp>
        <p:nvSpPr>
          <p:cNvPr id="6" name="Footer Placeholder 5"/>
          <p:cNvSpPr>
            <a:spLocks noGrp="1"/>
          </p:cNvSpPr>
          <p:nvPr>
            <p:ph type="ftr" sz="quarter" idx="10"/>
          </p:nvPr>
        </p:nvSpPr>
        <p:spPr/>
        <p:txBody>
          <a:bodyPr/>
          <a:lstStyle/>
          <a:p>
            <a:pPr>
              <a:defRPr/>
            </a:pPr>
            <a:r>
              <a:rPr lang="en-US" smtClean="0"/>
              <a:t>S. Henderson, AAC 2012, June 11, 2012</a:t>
            </a:r>
            <a:endParaRPr lang="en-US"/>
          </a:p>
        </p:txBody>
      </p:sp>
    </p:spTree>
    <p:extLst>
      <p:ext uri="{BB962C8B-B14F-4D97-AF65-F5344CB8AC3E}">
        <p14:creationId xmlns:p14="http://schemas.microsoft.com/office/powerpoint/2010/main" val="217196255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02BA5821-21EB-4C1A-AC70-E98BDB034B02}" type="slidenum">
              <a:rPr lang="en-US" smtClean="0"/>
              <a:pPr/>
              <a:t>61</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58952"/>
            <a:ext cx="8223020" cy="5970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1224643" y="16329"/>
            <a:ext cx="7121791" cy="762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FFFFFF"/>
                </a:solidFill>
              </a:rPr>
              <a:t>The Beam Power Landscape: Planned</a:t>
            </a:r>
            <a:endParaRPr lang="en-US" sz="3200" b="1" dirty="0">
              <a:solidFill>
                <a:srgbClr val="FFFFFF"/>
              </a:solidFill>
            </a:endParaRPr>
          </a:p>
        </p:txBody>
      </p:sp>
      <p:sp>
        <p:nvSpPr>
          <p:cNvPr id="2" name="Footer Placeholder 1"/>
          <p:cNvSpPr>
            <a:spLocks noGrp="1"/>
          </p:cNvSpPr>
          <p:nvPr>
            <p:ph type="ftr" sz="quarter" idx="10"/>
          </p:nvPr>
        </p:nvSpPr>
        <p:spPr/>
        <p:txBody>
          <a:bodyPr/>
          <a:lstStyle/>
          <a:p>
            <a:pPr>
              <a:defRPr/>
            </a:pPr>
            <a:r>
              <a:rPr lang="en-US" smtClean="0"/>
              <a:t>S. Henderson, AAC 2012, June 11, 2012</a:t>
            </a:r>
            <a:endParaRPr lang="en-US"/>
          </a:p>
        </p:txBody>
      </p:sp>
      <p:sp>
        <p:nvSpPr>
          <p:cNvPr id="7" name="Oval 6"/>
          <p:cNvSpPr>
            <a:spLocks noChangeAspect="1"/>
          </p:cNvSpPr>
          <p:nvPr/>
        </p:nvSpPr>
        <p:spPr>
          <a:xfrm>
            <a:off x="5701841" y="3355075"/>
            <a:ext cx="150126" cy="150125"/>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a:spLocks noChangeAspect="1"/>
          </p:cNvSpPr>
          <p:nvPr/>
        </p:nvSpPr>
        <p:spPr>
          <a:xfrm>
            <a:off x="7467600" y="4808967"/>
            <a:ext cx="150126" cy="150125"/>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a:spLocks noChangeAspect="1"/>
          </p:cNvSpPr>
          <p:nvPr/>
        </p:nvSpPr>
        <p:spPr>
          <a:xfrm>
            <a:off x="6174474" y="4648200"/>
            <a:ext cx="150126" cy="150125"/>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813643" y="3057941"/>
            <a:ext cx="1417094" cy="400110"/>
          </a:xfrm>
          <a:prstGeom prst="rect">
            <a:avLst/>
          </a:prstGeom>
          <a:noFill/>
        </p:spPr>
        <p:txBody>
          <a:bodyPr wrap="square" rtlCol="0">
            <a:spAutoFit/>
          </a:bodyPr>
          <a:lstStyle/>
          <a:p>
            <a:pPr algn="ctr"/>
            <a:r>
              <a:rPr lang="en-US" sz="2000" b="1" dirty="0" smtClean="0">
                <a:solidFill>
                  <a:srgbClr val="006600"/>
                </a:solidFill>
              </a:rPr>
              <a:t>Project-X</a:t>
            </a:r>
            <a:endParaRPr lang="en-US" sz="2000" b="1" dirty="0">
              <a:solidFill>
                <a:srgbClr val="006600"/>
              </a:solidFill>
            </a:endParaRPr>
          </a:p>
        </p:txBody>
      </p:sp>
      <p:cxnSp>
        <p:nvCxnSpPr>
          <p:cNvPr id="11" name="Straight Arrow Connector 10"/>
          <p:cNvCxnSpPr/>
          <p:nvPr/>
        </p:nvCxnSpPr>
        <p:spPr>
          <a:xfrm flipH="1">
            <a:off x="5884625" y="3257996"/>
            <a:ext cx="986049" cy="174415"/>
          </a:xfrm>
          <a:prstGeom prst="straightConnector1">
            <a:avLst/>
          </a:prstGeom>
          <a:ln w="38100">
            <a:solidFill>
              <a:srgbClr val="0066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6287881" y="3441722"/>
            <a:ext cx="1034956" cy="1102571"/>
          </a:xfrm>
          <a:prstGeom prst="straightConnector1">
            <a:avLst/>
          </a:prstGeom>
          <a:ln w="38100">
            <a:solidFill>
              <a:srgbClr val="0066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597253" y="3458051"/>
            <a:ext cx="0" cy="1177633"/>
          </a:xfrm>
          <a:prstGeom prst="straightConnector1">
            <a:avLst/>
          </a:prstGeom>
          <a:ln w="38100">
            <a:solidFill>
              <a:srgbClr val="0066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423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43" name="Group 7"/>
          <p:cNvGrpSpPr>
            <a:grpSpLocks/>
          </p:cNvGrpSpPr>
          <p:nvPr/>
        </p:nvGrpSpPr>
        <p:grpSpPr bwMode="auto">
          <a:xfrm>
            <a:off x="133350" y="1590675"/>
            <a:ext cx="8934450" cy="3133725"/>
            <a:chOff x="247651" y="1097686"/>
            <a:chExt cx="8704871" cy="3133120"/>
          </a:xfrm>
        </p:grpSpPr>
        <p:sp>
          <p:nvSpPr>
            <p:cNvPr id="35" name="Rectangle 34"/>
            <p:cNvSpPr/>
            <p:nvPr/>
          </p:nvSpPr>
          <p:spPr>
            <a:xfrm>
              <a:off x="247651" y="1097686"/>
              <a:ext cx="8667750" cy="31331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9958" name="TextBox 38"/>
            <p:cNvSpPr txBox="1">
              <a:spLocks noChangeArrowheads="1"/>
            </p:cNvSpPr>
            <p:nvPr/>
          </p:nvSpPr>
          <p:spPr bwMode="auto">
            <a:xfrm>
              <a:off x="4450704" y="1139767"/>
              <a:ext cx="4501818" cy="2738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000" dirty="0">
                  <a:solidFill>
                    <a:srgbClr val="000000"/>
                  </a:solidFill>
                  <a:sym typeface="Wingdings" pitchFamily="2" charset="2"/>
                </a:rPr>
                <a:t> </a:t>
              </a:r>
              <a:r>
                <a:rPr lang="en-US" sz="2000" dirty="0" err="1">
                  <a:solidFill>
                    <a:srgbClr val="000000"/>
                  </a:solidFill>
                  <a:sym typeface="Wingdings" pitchFamily="2" charset="2"/>
                </a:rPr>
                <a:t>m</a:t>
              </a:r>
              <a:r>
                <a:rPr lang="en-US" sz="2000" baseline="-25000" dirty="0" err="1">
                  <a:solidFill>
                    <a:srgbClr val="000000"/>
                  </a:solidFill>
                  <a:sym typeface="Wingdings" pitchFamily="2" charset="2"/>
                </a:rPr>
                <a:t>Higgs</a:t>
              </a:r>
              <a:r>
                <a:rPr lang="en-US" sz="2000" dirty="0">
                  <a:solidFill>
                    <a:srgbClr val="000000"/>
                  </a:solidFill>
                  <a:sym typeface="Wingdings" pitchFamily="2" charset="2"/>
                </a:rPr>
                <a:t> prediction from </a:t>
              </a:r>
              <a:r>
                <a:rPr lang="en-US" sz="2000" dirty="0" err="1">
                  <a:solidFill>
                    <a:srgbClr val="000000"/>
                  </a:solidFill>
                  <a:sym typeface="Wingdings" pitchFamily="2" charset="2"/>
                </a:rPr>
                <a:t>m</a:t>
              </a:r>
              <a:r>
                <a:rPr lang="en-US" sz="2000" baseline="-25000" dirty="0" err="1">
                  <a:solidFill>
                    <a:srgbClr val="000000"/>
                  </a:solidFill>
                  <a:sym typeface="Wingdings" pitchFamily="2" charset="2"/>
                </a:rPr>
                <a:t>W</a:t>
              </a:r>
              <a:r>
                <a:rPr lang="en-US" sz="2000" dirty="0">
                  <a:solidFill>
                    <a:srgbClr val="000000"/>
                  </a:solidFill>
                  <a:sym typeface="Wingdings" pitchFamily="2" charset="2"/>
                </a:rPr>
                <a:t>, </a:t>
              </a:r>
              <a:r>
                <a:rPr lang="en-US" sz="2000" dirty="0" err="1">
                  <a:solidFill>
                    <a:srgbClr val="000000"/>
                  </a:solidFill>
                  <a:sym typeface="Wingdings" pitchFamily="2" charset="2"/>
                </a:rPr>
                <a:t>m</a:t>
              </a:r>
              <a:r>
                <a:rPr lang="en-US" sz="2000" baseline="-25000" dirty="0" err="1">
                  <a:solidFill>
                    <a:srgbClr val="000000"/>
                  </a:solidFill>
                  <a:sym typeface="Wingdings" pitchFamily="2" charset="2"/>
                </a:rPr>
                <a:t>top</a:t>
              </a:r>
              <a:r>
                <a:rPr lang="en-US" sz="2000" dirty="0">
                  <a:solidFill>
                    <a:srgbClr val="000000"/>
                  </a:solidFill>
                  <a:sym typeface="Wingdings" pitchFamily="2" charset="2"/>
                </a:rPr>
                <a:t> </a:t>
              </a:r>
              <a:r>
                <a:rPr lang="en-US" sz="2000" dirty="0" err="1">
                  <a:solidFill>
                    <a:srgbClr val="000000"/>
                  </a:solidFill>
                  <a:sym typeface="Wingdings" pitchFamily="2" charset="2"/>
                </a:rPr>
                <a:t>meas.s</a:t>
              </a:r>
              <a:endParaRPr lang="en-US" sz="2000" dirty="0">
                <a:solidFill>
                  <a:srgbClr val="000000"/>
                </a:solidFill>
                <a:sym typeface="Wingdings" pitchFamily="2" charset="2"/>
              </a:endParaRPr>
            </a:p>
            <a:p>
              <a:pPr algn="ctr" eaLnBrk="1" hangingPunct="1"/>
              <a:endParaRPr lang="en-US" sz="2000" dirty="0">
                <a:sym typeface="Wingdings" pitchFamily="2" charset="2"/>
              </a:endParaRPr>
            </a:p>
            <a:p>
              <a:pPr algn="ctr" eaLnBrk="1" hangingPunct="1"/>
              <a:endParaRPr lang="en-US" sz="2000" dirty="0">
                <a:sym typeface="Wingdings" pitchFamily="2" charset="2"/>
              </a:endParaRPr>
            </a:p>
            <a:p>
              <a:pPr algn="ctr" eaLnBrk="1" hangingPunct="1"/>
              <a:endParaRPr lang="en-US" sz="2400" dirty="0">
                <a:sym typeface="Wingdings" pitchFamily="2" charset="2"/>
              </a:endParaRPr>
            </a:p>
            <a:p>
              <a:pPr algn="ctr" eaLnBrk="1" hangingPunct="1"/>
              <a:endParaRPr lang="en-US" sz="3600" dirty="0">
                <a:sym typeface="Wingdings" pitchFamily="2" charset="2"/>
              </a:endParaRPr>
            </a:p>
            <a:p>
              <a:pPr algn="ctr" eaLnBrk="1" hangingPunct="1"/>
              <a:r>
                <a:rPr lang="en-US" sz="2000" dirty="0" err="1">
                  <a:solidFill>
                    <a:srgbClr val="000000"/>
                  </a:solidFill>
                  <a:sym typeface="Wingdings" pitchFamily="2" charset="2"/>
                </a:rPr>
                <a:t>m</a:t>
              </a:r>
              <a:r>
                <a:rPr lang="en-US" sz="2000" baseline="-25000" dirty="0" err="1">
                  <a:solidFill>
                    <a:srgbClr val="000000"/>
                  </a:solidFill>
                  <a:sym typeface="Wingdings" pitchFamily="2" charset="2"/>
                </a:rPr>
                <a:t>Higgs</a:t>
              </a:r>
              <a:r>
                <a:rPr lang="en-US" sz="2000" dirty="0">
                  <a:solidFill>
                    <a:srgbClr val="000000"/>
                  </a:solidFill>
                  <a:sym typeface="Wingdings" pitchFamily="2" charset="2"/>
                </a:rPr>
                <a:t> &lt; 145 </a:t>
              </a:r>
              <a:r>
                <a:rPr lang="en-US" sz="2000" dirty="0" err="1">
                  <a:solidFill>
                    <a:srgbClr val="000000"/>
                  </a:solidFill>
                  <a:sym typeface="Wingdings" pitchFamily="2" charset="2"/>
                </a:rPr>
                <a:t>GeV</a:t>
              </a:r>
              <a:r>
                <a:rPr lang="en-US" sz="2000" dirty="0">
                  <a:solidFill>
                    <a:srgbClr val="000000"/>
                  </a:solidFill>
                  <a:sym typeface="Wingdings" pitchFamily="2" charset="2"/>
                </a:rPr>
                <a:t>/c</a:t>
              </a:r>
              <a:r>
                <a:rPr lang="en-US" sz="2000" baseline="30000" dirty="0">
                  <a:solidFill>
                    <a:srgbClr val="000000"/>
                  </a:solidFill>
                  <a:sym typeface="Wingdings" pitchFamily="2" charset="2"/>
                </a:rPr>
                <a:t>2</a:t>
              </a:r>
              <a:r>
                <a:rPr lang="en-US" sz="2000" dirty="0">
                  <a:solidFill>
                    <a:srgbClr val="000000"/>
                  </a:solidFill>
                  <a:sym typeface="Wingdings" pitchFamily="2" charset="2"/>
                </a:rPr>
                <a:t> at 95%CL</a:t>
              </a:r>
            </a:p>
            <a:p>
              <a:pPr algn="ctr" eaLnBrk="1" hangingPunct="1"/>
              <a:endParaRPr lang="en-US" sz="1200" dirty="0">
                <a:solidFill>
                  <a:srgbClr val="000000"/>
                </a:solidFill>
              </a:endParaRPr>
            </a:p>
            <a:p>
              <a:pPr algn="ctr" eaLnBrk="1" hangingPunct="1"/>
              <a:r>
                <a:rPr lang="en-US" sz="2000" dirty="0">
                  <a:solidFill>
                    <a:srgbClr val="000000"/>
                  </a:solidFill>
                </a:rPr>
                <a:t>Results still coming out from </a:t>
              </a:r>
              <a:r>
                <a:rPr lang="en-US" sz="2000" dirty="0" err="1">
                  <a:solidFill>
                    <a:srgbClr val="000000"/>
                  </a:solidFill>
                </a:rPr>
                <a:t>Tevatron</a:t>
              </a:r>
              <a:r>
                <a:rPr lang="en-US" sz="2000" dirty="0">
                  <a:solidFill>
                    <a:srgbClr val="000000"/>
                  </a:solidFill>
                </a:rPr>
                <a:t> </a:t>
              </a:r>
            </a:p>
          </p:txBody>
        </p:sp>
      </p:grpSp>
      <p:sp>
        <p:nvSpPr>
          <p:cNvPr id="39944" name="Text Box 10"/>
          <p:cNvSpPr txBox="1">
            <a:spLocks noChangeArrowheads="1"/>
          </p:cNvSpPr>
          <p:nvPr/>
        </p:nvSpPr>
        <p:spPr bwMode="auto">
          <a:xfrm>
            <a:off x="457200" y="30480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eaLnBrk="1" hangingPunct="1"/>
            <a:r>
              <a:rPr lang="en-US" sz="3200" b="1" dirty="0">
                <a:solidFill>
                  <a:srgbClr val="FFFFFF"/>
                </a:solidFill>
              </a:rPr>
              <a:t>Origin of Mass: Higgs Boson</a:t>
            </a:r>
            <a:endParaRPr lang="en-US" sz="2800" b="1" dirty="0">
              <a:solidFill>
                <a:srgbClr val="FFFFFF"/>
              </a:solidFill>
            </a:endParaRPr>
          </a:p>
        </p:txBody>
      </p:sp>
      <p:sp>
        <p:nvSpPr>
          <p:cNvPr id="39945" name="Text Box 12"/>
          <p:cNvSpPr txBox="1">
            <a:spLocks noChangeArrowheads="1"/>
          </p:cNvSpPr>
          <p:nvPr/>
        </p:nvSpPr>
        <p:spPr bwMode="auto">
          <a:xfrm>
            <a:off x="4808538" y="2686050"/>
            <a:ext cx="257314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dirty="0">
                <a:solidFill>
                  <a:srgbClr val="00B050"/>
                </a:solidFill>
              </a:rPr>
              <a:t>W                           </a:t>
            </a:r>
            <a:r>
              <a:rPr lang="en-US" sz="2000" dirty="0" err="1">
                <a:solidFill>
                  <a:srgbClr val="00B050"/>
                </a:solidFill>
              </a:rPr>
              <a:t>W</a:t>
            </a:r>
            <a:endParaRPr lang="en-US" sz="2000" dirty="0">
              <a:solidFill>
                <a:srgbClr val="00B050"/>
              </a:solidFill>
            </a:endParaRPr>
          </a:p>
        </p:txBody>
      </p:sp>
      <p:grpSp>
        <p:nvGrpSpPr>
          <p:cNvPr id="39946" name="Group 16"/>
          <p:cNvGrpSpPr>
            <a:grpSpLocks/>
          </p:cNvGrpSpPr>
          <p:nvPr/>
        </p:nvGrpSpPr>
        <p:grpSpPr bwMode="auto">
          <a:xfrm>
            <a:off x="5099050" y="2032000"/>
            <a:ext cx="1604963" cy="1507808"/>
            <a:chOff x="3584" y="1630"/>
            <a:chExt cx="1288" cy="1189"/>
          </a:xfrm>
        </p:grpSpPr>
        <p:sp>
          <p:nvSpPr>
            <p:cNvPr id="39953" name="Oval 7"/>
            <p:cNvSpPr>
              <a:spLocks noChangeArrowheads="1"/>
            </p:cNvSpPr>
            <p:nvPr/>
          </p:nvSpPr>
          <p:spPr bwMode="auto">
            <a:xfrm>
              <a:off x="3985" y="1883"/>
              <a:ext cx="545" cy="544"/>
            </a:xfrm>
            <a:prstGeom prst="ellipse">
              <a:avLst/>
            </a:prstGeom>
            <a:noFill/>
            <a:ln w="28575">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813"/>
              <a:endParaRPr lang="en-US"/>
            </a:p>
          </p:txBody>
        </p:sp>
        <p:sp>
          <p:nvSpPr>
            <p:cNvPr id="39954" name="Line 8"/>
            <p:cNvSpPr>
              <a:spLocks noChangeShapeType="1"/>
            </p:cNvSpPr>
            <p:nvPr/>
          </p:nvSpPr>
          <p:spPr bwMode="auto">
            <a:xfrm flipV="1">
              <a:off x="4533" y="2147"/>
              <a:ext cx="339" cy="3"/>
            </a:xfrm>
            <a:prstGeom prst="line">
              <a:avLst/>
            </a:prstGeom>
            <a:noFill/>
            <a:ln w="28575">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5" name="Line 9"/>
            <p:cNvSpPr>
              <a:spLocks noChangeShapeType="1"/>
            </p:cNvSpPr>
            <p:nvPr/>
          </p:nvSpPr>
          <p:spPr bwMode="auto">
            <a:xfrm flipV="1">
              <a:off x="3584" y="2147"/>
              <a:ext cx="402" cy="8"/>
            </a:xfrm>
            <a:prstGeom prst="line">
              <a:avLst/>
            </a:prstGeom>
            <a:noFill/>
            <a:ln w="28575">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6" name="Text Box 14"/>
            <p:cNvSpPr txBox="1">
              <a:spLocks noChangeArrowheads="1"/>
            </p:cNvSpPr>
            <p:nvPr/>
          </p:nvSpPr>
          <p:spPr bwMode="auto">
            <a:xfrm>
              <a:off x="3899" y="1630"/>
              <a:ext cx="714" cy="1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800" dirty="0">
                  <a:solidFill>
                    <a:srgbClr val="FF0000"/>
                  </a:solidFill>
                </a:rPr>
                <a:t>top</a:t>
              </a:r>
              <a:endParaRPr lang="en-US" sz="2000" dirty="0">
                <a:solidFill>
                  <a:srgbClr val="FF0000"/>
                </a:solidFill>
              </a:endParaRPr>
            </a:p>
            <a:p>
              <a:pPr algn="ctr" eaLnBrk="1" hangingPunct="1"/>
              <a:endParaRPr lang="en-US" dirty="0">
                <a:solidFill>
                  <a:srgbClr val="FF0000"/>
                </a:solidFill>
              </a:endParaRPr>
            </a:p>
            <a:p>
              <a:pPr algn="ctr" eaLnBrk="1" hangingPunct="1"/>
              <a:endParaRPr lang="en-US" dirty="0">
                <a:solidFill>
                  <a:srgbClr val="FF0000"/>
                </a:solidFill>
              </a:endParaRPr>
            </a:p>
            <a:p>
              <a:pPr algn="ctr" eaLnBrk="1" hangingPunct="1"/>
              <a:endParaRPr lang="en-US" sz="600" dirty="0">
                <a:solidFill>
                  <a:srgbClr val="FF0000"/>
                </a:solidFill>
              </a:endParaRPr>
            </a:p>
            <a:p>
              <a:pPr algn="ctr" eaLnBrk="1" hangingPunct="1"/>
              <a:r>
                <a:rPr lang="en-US" sz="1800" dirty="0">
                  <a:solidFill>
                    <a:srgbClr val="000000"/>
                  </a:solidFill>
                </a:rPr>
                <a:t>bottom</a:t>
              </a:r>
            </a:p>
          </p:txBody>
        </p:sp>
      </p:grpSp>
      <p:grpSp>
        <p:nvGrpSpPr>
          <p:cNvPr id="39947" name="Group 19"/>
          <p:cNvGrpSpPr>
            <a:grpSpLocks/>
          </p:cNvGrpSpPr>
          <p:nvPr/>
        </p:nvGrpSpPr>
        <p:grpSpPr bwMode="auto">
          <a:xfrm>
            <a:off x="6965950" y="2303463"/>
            <a:ext cx="1552575" cy="731837"/>
            <a:chOff x="3588" y="2975"/>
            <a:chExt cx="1119" cy="595"/>
          </a:xfrm>
        </p:grpSpPr>
        <p:sp>
          <p:nvSpPr>
            <p:cNvPr id="39949" name="Oval 10"/>
            <p:cNvSpPr>
              <a:spLocks noChangeArrowheads="1"/>
            </p:cNvSpPr>
            <p:nvPr/>
          </p:nvSpPr>
          <p:spPr bwMode="auto">
            <a:xfrm>
              <a:off x="3870" y="2975"/>
              <a:ext cx="545" cy="544"/>
            </a:xfrm>
            <a:prstGeom prst="ellipse">
              <a:avLst/>
            </a:prstGeom>
            <a:noFill/>
            <a:ln w="28575">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813"/>
              <a:endParaRPr lang="en-US"/>
            </a:p>
          </p:txBody>
        </p:sp>
        <p:sp>
          <p:nvSpPr>
            <p:cNvPr id="39950" name="Line 11"/>
            <p:cNvSpPr>
              <a:spLocks noChangeShapeType="1"/>
            </p:cNvSpPr>
            <p:nvPr/>
          </p:nvSpPr>
          <p:spPr bwMode="auto">
            <a:xfrm rot="21110479" flipV="1">
              <a:off x="3588" y="3569"/>
              <a:ext cx="557" cy="0"/>
            </a:xfrm>
            <a:prstGeom prst="line">
              <a:avLst/>
            </a:prstGeom>
            <a:noFill/>
            <a:ln w="28575">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1" name="Line 13"/>
            <p:cNvSpPr>
              <a:spLocks noChangeShapeType="1"/>
            </p:cNvSpPr>
            <p:nvPr/>
          </p:nvSpPr>
          <p:spPr bwMode="auto">
            <a:xfrm rot="489521" flipH="1">
              <a:off x="4149" y="3569"/>
              <a:ext cx="558" cy="1"/>
            </a:xfrm>
            <a:prstGeom prst="line">
              <a:avLst/>
            </a:prstGeom>
            <a:noFill/>
            <a:ln w="28575">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2" name="Text Box 15"/>
            <p:cNvSpPr txBox="1">
              <a:spLocks noChangeArrowheads="1"/>
            </p:cNvSpPr>
            <p:nvPr/>
          </p:nvSpPr>
          <p:spPr bwMode="auto">
            <a:xfrm>
              <a:off x="3887" y="3099"/>
              <a:ext cx="558" cy="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800" dirty="0">
                  <a:solidFill>
                    <a:srgbClr val="FF0000"/>
                  </a:solidFill>
                </a:rPr>
                <a:t>Higgs</a:t>
              </a:r>
            </a:p>
          </p:txBody>
        </p:sp>
      </p:grpSp>
      <p:pic>
        <p:nvPicPr>
          <p:cNvPr id="3994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450" y="1628775"/>
            <a:ext cx="4425950"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p:cNvSpPr>
            <a:spLocks noGrp="1"/>
          </p:cNvSpPr>
          <p:nvPr>
            <p:ph type="ftr" sz="quarter" idx="10"/>
          </p:nvPr>
        </p:nvSpPr>
        <p:spPr/>
        <p:txBody>
          <a:bodyPr/>
          <a:lstStyle/>
          <a:p>
            <a:pPr>
              <a:defRPr/>
            </a:pPr>
            <a:r>
              <a:rPr lang="en-US" smtClean="0"/>
              <a:t>S. Henderson, AAC 2012, June 11, 2012</a:t>
            </a:r>
            <a:endParaRPr lang="en-US" sz="1200" dirty="0"/>
          </a:p>
        </p:txBody>
      </p:sp>
      <p:sp>
        <p:nvSpPr>
          <p:cNvPr id="8" name="Slide Number Placeholder 7"/>
          <p:cNvSpPr>
            <a:spLocks noGrp="1"/>
          </p:cNvSpPr>
          <p:nvPr>
            <p:ph type="sldNum" sz="quarter" idx="11"/>
          </p:nvPr>
        </p:nvSpPr>
        <p:spPr/>
        <p:txBody>
          <a:bodyPr/>
          <a:lstStyle/>
          <a:p>
            <a:pPr>
              <a:defRPr/>
            </a:pPr>
            <a:fld id="{4EE63935-E45B-46A4-BFD3-287CB7A07C9F}" type="slidenum">
              <a:rPr lang="en-US" smtClean="0"/>
              <a:pPr>
                <a:defRPr/>
              </a:pPr>
              <a:t>62</a:t>
            </a:fld>
            <a:endParaRPr lang="en-US" dirty="0"/>
          </a:p>
        </p:txBody>
      </p:sp>
    </p:spTree>
    <p:custDataLst>
      <p:tags r:id="rId1"/>
    </p:custDataLst>
    <p:extLst>
      <p:ext uri="{BB962C8B-B14F-4D97-AF65-F5344CB8AC3E}">
        <p14:creationId xmlns:p14="http://schemas.microsoft.com/office/powerpoint/2010/main" val="3008853842"/>
      </p:ext>
    </p:extLst>
  </p:cSld>
  <p:clrMapOvr>
    <a:masterClrMapping/>
  </p:clrMapOvr>
  <p:transition spd="slow" advTm="157286"/>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The Big Questions in Particle Physics</a:t>
            </a:r>
            <a:endParaRPr lang="en-US" sz="3200" b="1" dirty="0"/>
          </a:p>
        </p:txBody>
      </p:sp>
      <p:sp>
        <p:nvSpPr>
          <p:cNvPr id="4" name="Footer Placeholder 3"/>
          <p:cNvSpPr>
            <a:spLocks noGrp="1"/>
          </p:cNvSpPr>
          <p:nvPr>
            <p:ph type="ftr" sz="quarter" idx="10"/>
          </p:nvPr>
        </p:nvSpPr>
        <p:spPr/>
        <p:txBody>
          <a:bodyPr/>
          <a:lstStyle/>
          <a:p>
            <a:pPr>
              <a:defRPr/>
            </a:pPr>
            <a:r>
              <a:rPr lang="en-US" smtClean="0"/>
              <a:t>S. Henderson, AAC 2012, June 11, 2012</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7</a:t>
            </a:fld>
            <a:endParaRPr lang="en-US" dirty="0"/>
          </a:p>
        </p:txBody>
      </p:sp>
      <p:sp>
        <p:nvSpPr>
          <p:cNvPr id="6" name="Content Placeholder 5"/>
          <p:cNvSpPr>
            <a:spLocks noGrp="1"/>
          </p:cNvSpPr>
          <p:nvPr>
            <p:ph idx="1"/>
          </p:nvPr>
        </p:nvSpPr>
        <p:spPr>
          <a:xfrm>
            <a:off x="990600" y="1066800"/>
            <a:ext cx="7391400" cy="5181600"/>
          </a:xfrm>
        </p:spPr>
        <p:txBody>
          <a:bodyPr/>
          <a:lstStyle/>
          <a:p>
            <a:r>
              <a:rPr lang="en-US" sz="2000" dirty="0" smtClean="0"/>
              <a:t>The sense of mystery has never been greater.  With increased knowledge our ignorance becomes more acute:</a:t>
            </a:r>
          </a:p>
          <a:p>
            <a:endParaRPr lang="en-US" sz="1000" dirty="0" smtClean="0"/>
          </a:p>
          <a:p>
            <a:pPr lvl="1"/>
            <a:r>
              <a:rPr lang="en-US" sz="1800" dirty="0" smtClean="0"/>
              <a:t>Why is matter dominant?</a:t>
            </a:r>
          </a:p>
          <a:p>
            <a:pPr lvl="1"/>
            <a:r>
              <a:rPr lang="en-US" sz="1800" dirty="0" smtClean="0"/>
              <a:t>Where does mass come from?</a:t>
            </a:r>
          </a:p>
          <a:p>
            <a:pPr lvl="1"/>
            <a:r>
              <a:rPr lang="en-US" sz="1800" dirty="0" smtClean="0"/>
              <a:t>What are the neutrino masses and what do they say?</a:t>
            </a:r>
          </a:p>
          <a:p>
            <a:pPr lvl="1"/>
            <a:r>
              <a:rPr lang="en-US" sz="1800" dirty="0" smtClean="0"/>
              <a:t>Where are the heavy neutrino partners?</a:t>
            </a:r>
          </a:p>
          <a:p>
            <a:pPr lvl="1"/>
            <a:r>
              <a:rPr lang="en-US" sz="1800" dirty="0" smtClean="0"/>
              <a:t>Why only three families of quarks and leptons? </a:t>
            </a:r>
          </a:p>
          <a:p>
            <a:pPr lvl="1"/>
            <a:r>
              <a:rPr lang="en-US" sz="1800" dirty="0" smtClean="0"/>
              <a:t>Do the forces unify?</a:t>
            </a:r>
          </a:p>
          <a:p>
            <a:pPr lvl="1"/>
            <a:r>
              <a:rPr lang="en-US" sz="1800" dirty="0" smtClean="0"/>
              <a:t>Does nature use </a:t>
            </a:r>
            <a:r>
              <a:rPr lang="en-US" sz="1800" dirty="0" err="1" smtClean="0"/>
              <a:t>supersymmetry</a:t>
            </a:r>
            <a:r>
              <a:rPr lang="en-US" sz="1800" dirty="0" smtClean="0"/>
              <a:t> or other new symmetries?</a:t>
            </a:r>
          </a:p>
          <a:p>
            <a:pPr lvl="1"/>
            <a:r>
              <a:rPr lang="en-US" sz="1800" dirty="0" smtClean="0"/>
              <a:t>Are there extra dimensions of space?</a:t>
            </a:r>
          </a:p>
          <a:p>
            <a:pPr lvl="1"/>
            <a:r>
              <a:rPr lang="en-US" sz="1800" dirty="0" smtClean="0"/>
              <a:t>What is dark matter?</a:t>
            </a:r>
          </a:p>
          <a:p>
            <a:pPr lvl="1"/>
            <a:r>
              <a:rPr lang="en-US" sz="1800" dirty="0" smtClean="0"/>
              <a:t>What is dark energy?</a:t>
            </a:r>
          </a:p>
          <a:p>
            <a:pPr lvl="1"/>
            <a:endParaRPr lang="en-US" dirty="0"/>
          </a:p>
        </p:txBody>
      </p:sp>
    </p:spTree>
    <p:extLst>
      <p:ext uri="{BB962C8B-B14F-4D97-AF65-F5344CB8AC3E}">
        <p14:creationId xmlns:p14="http://schemas.microsoft.com/office/powerpoint/2010/main" val="13710490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
            <a:ext cx="6858000" cy="762000"/>
          </a:xfrm>
        </p:spPr>
        <p:txBody>
          <a:bodyPr/>
          <a:lstStyle/>
          <a:p>
            <a:r>
              <a:rPr lang="en-US" sz="3200" b="1" dirty="0" smtClean="0"/>
              <a:t>Frontiers of Particle Physics</a:t>
            </a:r>
            <a:endParaRPr lang="en-US" sz="3200" b="1"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a:defRPr/>
            </a:pPr>
            <a:fld id="{EEB64668-9DC1-4FB1-8BD5-90EFBCB61419}" type="slidenum">
              <a:rPr lang="en-US" smtClean="0"/>
              <a:pPr>
                <a:defRPr/>
              </a:pPr>
              <a:t>8</a:t>
            </a:fld>
            <a:endParaRPr lang="en-US"/>
          </a:p>
        </p:txBody>
      </p:sp>
      <p:pic>
        <p:nvPicPr>
          <p:cNvPr id="5" name="Picture 5" descr="ThreeFrontiersGraphic_RGB_060108.jpg"/>
          <p:cNvPicPr>
            <a:picLocks noChangeAspect="1"/>
          </p:cNvPicPr>
          <p:nvPr/>
        </p:nvPicPr>
        <p:blipFill>
          <a:blip r:embed="rId2" cstate="print"/>
          <a:srcRect l="5255" t="5296" r="4152" b="5083"/>
          <a:stretch>
            <a:fillRect/>
          </a:stretch>
        </p:blipFill>
        <p:spPr bwMode="auto">
          <a:xfrm>
            <a:off x="2590800" y="1017492"/>
            <a:ext cx="5638800" cy="5307108"/>
          </a:xfrm>
          <a:prstGeom prst="rect">
            <a:avLst/>
          </a:prstGeom>
          <a:noFill/>
          <a:ln w="9525">
            <a:noFill/>
            <a:miter lim="800000"/>
            <a:headEnd/>
            <a:tailEnd/>
          </a:ln>
        </p:spPr>
      </p:pic>
      <p:sp>
        <p:nvSpPr>
          <p:cNvPr id="7" name="Rectangle 6"/>
          <p:cNvSpPr/>
          <p:nvPr/>
        </p:nvSpPr>
        <p:spPr>
          <a:xfrm>
            <a:off x="3581400" y="1688068"/>
            <a:ext cx="3788217" cy="369332"/>
          </a:xfrm>
          <a:prstGeom prst="rect">
            <a:avLst/>
          </a:prstGeom>
        </p:spPr>
        <p:txBody>
          <a:bodyPr wrap="none">
            <a:spAutoFit/>
          </a:bodyPr>
          <a:lstStyle/>
          <a:p>
            <a:pPr lvl="1" algn="l"/>
            <a:r>
              <a:rPr lang="en-US" sz="1800" dirty="0"/>
              <a:t>Where does mass come from?</a:t>
            </a:r>
          </a:p>
        </p:txBody>
      </p:sp>
      <p:sp>
        <p:nvSpPr>
          <p:cNvPr id="8" name="Rectangle 7"/>
          <p:cNvSpPr/>
          <p:nvPr/>
        </p:nvSpPr>
        <p:spPr>
          <a:xfrm>
            <a:off x="152400" y="3794474"/>
            <a:ext cx="3810000" cy="2197525"/>
          </a:xfrm>
          <a:prstGeom prst="rect">
            <a:avLst/>
          </a:prstGeom>
        </p:spPr>
        <p:txBody>
          <a:bodyPr wrap="square">
            <a:spAutoFit/>
          </a:bodyPr>
          <a:lstStyle/>
          <a:p>
            <a:pPr algn="l">
              <a:buClr>
                <a:schemeClr val="tx1"/>
              </a:buClr>
            </a:pPr>
            <a:r>
              <a:rPr lang="en-US" sz="1800" dirty="0"/>
              <a:t>Why is matter dominant?</a:t>
            </a:r>
          </a:p>
          <a:p>
            <a:pPr algn="l">
              <a:buClr>
                <a:schemeClr val="tx1"/>
              </a:buClr>
            </a:pPr>
            <a:r>
              <a:rPr lang="en-US" sz="1800" dirty="0" smtClean="0"/>
              <a:t>What </a:t>
            </a:r>
            <a:r>
              <a:rPr lang="en-US" sz="1800" dirty="0"/>
              <a:t>are the neutrino masses and what do they say?</a:t>
            </a:r>
          </a:p>
          <a:p>
            <a:pPr algn="l">
              <a:buClr>
                <a:schemeClr val="tx1"/>
              </a:buClr>
            </a:pPr>
            <a:r>
              <a:rPr lang="en-US" sz="1800" dirty="0"/>
              <a:t>Where are the heavy neutrino partners?</a:t>
            </a:r>
          </a:p>
          <a:p>
            <a:pPr algn="l">
              <a:buClr>
                <a:schemeClr val="tx1"/>
              </a:buClr>
            </a:pPr>
            <a:r>
              <a:rPr lang="en-US" sz="1800" dirty="0"/>
              <a:t>Why only three families of quarks and lepton? </a:t>
            </a:r>
          </a:p>
        </p:txBody>
      </p:sp>
      <p:sp>
        <p:nvSpPr>
          <p:cNvPr id="9" name="Rectangle 8"/>
          <p:cNvSpPr/>
          <p:nvPr/>
        </p:nvSpPr>
        <p:spPr>
          <a:xfrm>
            <a:off x="609600" y="1524000"/>
            <a:ext cx="3352800" cy="1865126"/>
          </a:xfrm>
          <a:prstGeom prst="rect">
            <a:avLst/>
          </a:prstGeom>
        </p:spPr>
        <p:txBody>
          <a:bodyPr wrap="square">
            <a:spAutoFit/>
          </a:bodyPr>
          <a:lstStyle/>
          <a:p>
            <a:pPr algn="l">
              <a:buClr>
                <a:schemeClr val="tx1"/>
              </a:buClr>
            </a:pPr>
            <a:r>
              <a:rPr lang="en-US" sz="1800" dirty="0" smtClean="0"/>
              <a:t>Do the forces unify?</a:t>
            </a:r>
          </a:p>
          <a:p>
            <a:pPr algn="l">
              <a:buClr>
                <a:schemeClr val="tx1"/>
              </a:buClr>
            </a:pPr>
            <a:r>
              <a:rPr lang="en-US" sz="1800" dirty="0" smtClean="0"/>
              <a:t>Does nature use </a:t>
            </a:r>
            <a:r>
              <a:rPr lang="en-US" sz="1800" dirty="0" err="1" smtClean="0"/>
              <a:t>supersymmetry</a:t>
            </a:r>
            <a:r>
              <a:rPr lang="en-US" sz="1800" dirty="0" smtClean="0"/>
              <a:t> or other new symmetries?</a:t>
            </a:r>
          </a:p>
          <a:p>
            <a:pPr algn="l">
              <a:buClr>
                <a:schemeClr val="tx1"/>
              </a:buClr>
            </a:pPr>
            <a:r>
              <a:rPr lang="en-US" sz="1800" dirty="0" smtClean="0"/>
              <a:t>Are there extra dimensions of space?</a:t>
            </a:r>
          </a:p>
        </p:txBody>
      </p:sp>
      <p:sp>
        <p:nvSpPr>
          <p:cNvPr id="10" name="Rectangle 9"/>
          <p:cNvSpPr/>
          <p:nvPr/>
        </p:nvSpPr>
        <p:spPr>
          <a:xfrm>
            <a:off x="6705600" y="5165669"/>
            <a:ext cx="2743200" cy="701731"/>
          </a:xfrm>
          <a:prstGeom prst="rect">
            <a:avLst/>
          </a:prstGeom>
        </p:spPr>
        <p:txBody>
          <a:bodyPr wrap="square">
            <a:spAutoFit/>
          </a:bodyPr>
          <a:lstStyle/>
          <a:p>
            <a:pPr algn="l">
              <a:buClr>
                <a:schemeClr val="tx1"/>
              </a:buClr>
            </a:pPr>
            <a:r>
              <a:rPr lang="en-US" sz="1800" dirty="0" smtClean="0"/>
              <a:t>What </a:t>
            </a:r>
            <a:r>
              <a:rPr lang="en-US" sz="1800" dirty="0"/>
              <a:t>is dark matter?</a:t>
            </a:r>
          </a:p>
          <a:p>
            <a:pPr algn="l">
              <a:buClr>
                <a:schemeClr val="tx1"/>
              </a:buClr>
            </a:pPr>
            <a:r>
              <a:rPr lang="en-US" sz="1800" dirty="0"/>
              <a:t>What is dark energy?</a:t>
            </a:r>
          </a:p>
        </p:txBody>
      </p:sp>
      <p:sp>
        <p:nvSpPr>
          <p:cNvPr id="11" name="Footer Placeholder 10"/>
          <p:cNvSpPr>
            <a:spLocks noGrp="1"/>
          </p:cNvSpPr>
          <p:nvPr>
            <p:ph type="ftr" sz="quarter" idx="10"/>
          </p:nvPr>
        </p:nvSpPr>
        <p:spPr/>
        <p:txBody>
          <a:bodyPr/>
          <a:lstStyle/>
          <a:p>
            <a:pPr>
              <a:defRPr/>
            </a:pPr>
            <a:r>
              <a:rPr lang="en-US" smtClean="0"/>
              <a:t>S. Henderson, AAC 2012, June 11, 2012</a:t>
            </a:r>
            <a:endParaRPr lang="en-US"/>
          </a:p>
        </p:txBody>
      </p:sp>
    </p:spTree>
    <p:extLst>
      <p:ext uri="{BB962C8B-B14F-4D97-AF65-F5344CB8AC3E}">
        <p14:creationId xmlns:p14="http://schemas.microsoft.com/office/powerpoint/2010/main" val="370619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50000" y="5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a:grpSpLocks noChangeAspect="1"/>
          </p:cNvGrpSpPr>
          <p:nvPr/>
        </p:nvGrpSpPr>
        <p:grpSpPr bwMode="auto">
          <a:xfrm>
            <a:off x="209727" y="990600"/>
            <a:ext cx="4309947" cy="3681413"/>
            <a:chOff x="61912" y="2990850"/>
            <a:chExt cx="4572000" cy="3905250"/>
          </a:xfrm>
        </p:grpSpPr>
        <p:pic>
          <p:nvPicPr>
            <p:cNvPr id="48146"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12" y="2990850"/>
              <a:ext cx="4572000"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Up Arrow 19"/>
            <p:cNvSpPr/>
            <p:nvPr/>
          </p:nvSpPr>
          <p:spPr>
            <a:xfrm>
              <a:off x="1352549" y="5543550"/>
              <a:ext cx="590550" cy="72390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4" name="Group 23"/>
          <p:cNvGrpSpPr>
            <a:grpSpLocks/>
          </p:cNvGrpSpPr>
          <p:nvPr/>
        </p:nvGrpSpPr>
        <p:grpSpPr bwMode="auto">
          <a:xfrm>
            <a:off x="2590800" y="1066800"/>
            <a:ext cx="4772025" cy="3605213"/>
            <a:chOff x="3359946" y="11762"/>
            <a:chExt cx="4772024" cy="3605349"/>
          </a:xfrm>
        </p:grpSpPr>
        <p:pic>
          <p:nvPicPr>
            <p:cNvPr id="4814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59946" y="11762"/>
              <a:ext cx="4772024" cy="3605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Up Arrow 20"/>
            <p:cNvSpPr/>
            <p:nvPr/>
          </p:nvSpPr>
          <p:spPr>
            <a:xfrm>
              <a:off x="5341146" y="2259747"/>
              <a:ext cx="590550" cy="723927"/>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 name="Group 5"/>
          <p:cNvGrpSpPr/>
          <p:nvPr/>
        </p:nvGrpSpPr>
        <p:grpSpPr>
          <a:xfrm>
            <a:off x="4343400" y="1003308"/>
            <a:ext cx="4783930" cy="3644892"/>
            <a:chOff x="-2557462" y="1400175"/>
            <a:chExt cx="4783930" cy="3644892"/>
          </a:xfrm>
        </p:grpSpPr>
        <p:sp>
          <p:nvSpPr>
            <p:cNvPr id="3" name="Rectangle 2"/>
            <p:cNvSpPr/>
            <p:nvPr/>
          </p:nvSpPr>
          <p:spPr bwMode="auto">
            <a:xfrm>
              <a:off x="-2557462" y="1400175"/>
              <a:ext cx="4772025" cy="3644892"/>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47" name="Rectangle 46"/>
            <p:cNvSpPr/>
            <p:nvPr/>
          </p:nvSpPr>
          <p:spPr bwMode="auto">
            <a:xfrm>
              <a:off x="1254918" y="1409704"/>
              <a:ext cx="97155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8" name="Picture 9"/>
            <p:cNvPicPr>
              <a:picLocks noChangeAspect="1"/>
            </p:cNvPicPr>
            <p:nvPr/>
          </p:nvPicPr>
          <p:blipFill rotWithShape="1">
            <a:blip r:embed="rId5">
              <a:extLst>
                <a:ext uri="{28A0092B-C50C-407E-A947-70E740481C1C}">
                  <a14:useLocalDpi xmlns:a14="http://schemas.microsoft.com/office/drawing/2010/main" val="0"/>
                </a:ext>
              </a:extLst>
            </a:blip>
            <a:srcRect l="50000" t="7082" b="4702"/>
            <a:stretch/>
          </p:blipFill>
          <p:spPr bwMode="auto">
            <a:xfrm>
              <a:off x="-2226469" y="1428758"/>
              <a:ext cx="3805237" cy="351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Rectangle 48"/>
            <p:cNvSpPr/>
            <p:nvPr/>
          </p:nvSpPr>
          <p:spPr bwMode="auto">
            <a:xfrm>
              <a:off x="1312068" y="1530354"/>
              <a:ext cx="46038" cy="299085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Rectangle 49"/>
            <p:cNvSpPr/>
            <p:nvPr/>
          </p:nvSpPr>
          <p:spPr bwMode="auto">
            <a:xfrm>
              <a:off x="-1640682" y="1530354"/>
              <a:ext cx="46038" cy="299085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Rectangle 50"/>
            <p:cNvSpPr/>
            <p:nvPr/>
          </p:nvSpPr>
          <p:spPr bwMode="auto">
            <a:xfrm>
              <a:off x="-1926432" y="1530354"/>
              <a:ext cx="3924300" cy="2990850"/>
            </a:xfrm>
            <a:prstGeom prst="rect">
              <a:avLst/>
            </a:prstGeom>
            <a:no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Up Arrow 45"/>
            <p:cNvSpPr/>
            <p:nvPr/>
          </p:nvSpPr>
          <p:spPr bwMode="auto">
            <a:xfrm>
              <a:off x="-750094" y="3530604"/>
              <a:ext cx="590550" cy="72390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7" name="Footer Placeholder 6"/>
          <p:cNvSpPr>
            <a:spLocks noGrp="1"/>
          </p:cNvSpPr>
          <p:nvPr>
            <p:ph type="ftr" sz="quarter" idx="10"/>
          </p:nvPr>
        </p:nvSpPr>
        <p:spPr>
          <a:xfrm>
            <a:off x="1219200" y="6081593"/>
            <a:ext cx="6248400" cy="361950"/>
          </a:xfrm>
        </p:spPr>
        <p:txBody>
          <a:bodyPr/>
          <a:lstStyle/>
          <a:p>
            <a:pPr>
              <a:defRPr/>
            </a:pPr>
            <a:r>
              <a:rPr lang="en-US" smtClean="0"/>
              <a:t>S. Henderson, AAC 2012, June 11, 2012</a:t>
            </a:r>
            <a:endParaRPr lang="en-US" sz="1200" dirty="0"/>
          </a:p>
        </p:txBody>
      </p:sp>
      <p:sp>
        <p:nvSpPr>
          <p:cNvPr id="8" name="Slide Number Placeholder 7"/>
          <p:cNvSpPr>
            <a:spLocks noGrp="1"/>
          </p:cNvSpPr>
          <p:nvPr>
            <p:ph type="sldNum" sz="quarter" idx="11"/>
          </p:nvPr>
        </p:nvSpPr>
        <p:spPr>
          <a:xfrm>
            <a:off x="381000" y="6081593"/>
            <a:ext cx="533400" cy="361950"/>
          </a:xfrm>
        </p:spPr>
        <p:txBody>
          <a:bodyPr/>
          <a:lstStyle/>
          <a:p>
            <a:pPr>
              <a:defRPr/>
            </a:pPr>
            <a:fld id="{4EE63935-E45B-46A4-BFD3-287CB7A07C9F}" type="slidenum">
              <a:rPr lang="en-US" smtClean="0"/>
              <a:pPr>
                <a:defRPr/>
              </a:pPr>
              <a:t>9</a:t>
            </a:fld>
            <a:endParaRPr lang="en-US" dirty="0"/>
          </a:p>
        </p:txBody>
      </p:sp>
      <p:sp>
        <p:nvSpPr>
          <p:cNvPr id="2" name="TextBox 1"/>
          <p:cNvSpPr txBox="1"/>
          <p:nvPr/>
        </p:nvSpPr>
        <p:spPr>
          <a:xfrm>
            <a:off x="233362" y="-39707"/>
            <a:ext cx="8665368" cy="954107"/>
          </a:xfrm>
          <a:prstGeom prst="rect">
            <a:avLst/>
          </a:prstGeom>
          <a:noFill/>
        </p:spPr>
        <p:txBody>
          <a:bodyPr wrap="square" rtlCol="0">
            <a:spAutoFit/>
          </a:bodyPr>
          <a:lstStyle/>
          <a:p>
            <a:pPr algn="l"/>
            <a:r>
              <a:rPr lang="en-US" sz="3200" b="1" dirty="0" smtClean="0">
                <a:solidFill>
                  <a:srgbClr val="FFFFFF"/>
                </a:solidFill>
              </a:rPr>
              <a:t>Recent Higgs Results: </a:t>
            </a:r>
            <a:r>
              <a:rPr lang="en-US" dirty="0" smtClean="0">
                <a:solidFill>
                  <a:srgbClr val="FFFFFF"/>
                </a:solidFill>
              </a:rPr>
              <a:t>LHC and </a:t>
            </a:r>
            <a:r>
              <a:rPr lang="en-US" dirty="0" err="1" smtClean="0">
                <a:solidFill>
                  <a:srgbClr val="FFFFFF"/>
                </a:solidFill>
              </a:rPr>
              <a:t>Tevatron</a:t>
            </a:r>
            <a:r>
              <a:rPr lang="en-US" dirty="0" smtClean="0">
                <a:solidFill>
                  <a:srgbClr val="FFFFFF"/>
                </a:solidFill>
              </a:rPr>
              <a:t> see hints for the Higgs…is it there?</a:t>
            </a:r>
            <a:endParaRPr lang="en-US" dirty="0">
              <a:solidFill>
                <a:srgbClr val="FFFFFF"/>
              </a:solidFill>
            </a:endParaRPr>
          </a:p>
        </p:txBody>
      </p:sp>
      <p:grpSp>
        <p:nvGrpSpPr>
          <p:cNvPr id="19" name="Group 18"/>
          <p:cNvGrpSpPr/>
          <p:nvPr/>
        </p:nvGrpSpPr>
        <p:grpSpPr>
          <a:xfrm>
            <a:off x="171450" y="4648200"/>
            <a:ext cx="8896350" cy="1798596"/>
            <a:chOff x="133350" y="4176634"/>
            <a:chExt cx="8896350" cy="1798596"/>
          </a:xfrm>
        </p:grpSpPr>
        <p:grpSp>
          <p:nvGrpSpPr>
            <p:cNvPr id="22" name="Group 21"/>
            <p:cNvGrpSpPr/>
            <p:nvPr/>
          </p:nvGrpSpPr>
          <p:grpSpPr>
            <a:xfrm>
              <a:off x="133350" y="4176634"/>
              <a:ext cx="8896350" cy="1798596"/>
              <a:chOff x="133350" y="4176634"/>
              <a:chExt cx="8896350" cy="1798596"/>
            </a:xfrm>
          </p:grpSpPr>
          <p:grpSp>
            <p:nvGrpSpPr>
              <p:cNvPr id="26" name="Group 25"/>
              <p:cNvGrpSpPr>
                <a:grpSpLocks/>
              </p:cNvGrpSpPr>
              <p:nvPr/>
            </p:nvGrpSpPr>
            <p:grpSpPr bwMode="auto">
              <a:xfrm>
                <a:off x="133350" y="4224337"/>
                <a:ext cx="8896350" cy="1750893"/>
                <a:chOff x="247651" y="4373676"/>
                <a:chExt cx="8896350" cy="1751238"/>
              </a:xfrm>
            </p:grpSpPr>
            <p:grpSp>
              <p:nvGrpSpPr>
                <p:cNvPr id="28" name="Group 1"/>
                <p:cNvGrpSpPr>
                  <a:grpSpLocks/>
                </p:cNvGrpSpPr>
                <p:nvPr/>
              </p:nvGrpSpPr>
              <p:grpSpPr bwMode="auto">
                <a:xfrm>
                  <a:off x="247651" y="4373676"/>
                  <a:ext cx="8896350" cy="1751238"/>
                  <a:chOff x="247651" y="4373676"/>
                  <a:chExt cx="8896350" cy="1751238"/>
                </a:xfrm>
              </p:grpSpPr>
              <p:grpSp>
                <p:nvGrpSpPr>
                  <p:cNvPr id="30" name="Group 25"/>
                  <p:cNvGrpSpPr>
                    <a:grpSpLocks/>
                  </p:cNvGrpSpPr>
                  <p:nvPr/>
                </p:nvGrpSpPr>
                <p:grpSpPr bwMode="auto">
                  <a:xfrm>
                    <a:off x="247651" y="4373676"/>
                    <a:ext cx="8896350" cy="1751238"/>
                    <a:chOff x="223727" y="3740271"/>
                    <a:chExt cx="8896350" cy="1751238"/>
                  </a:xfrm>
                </p:grpSpPr>
                <p:sp>
                  <p:nvSpPr>
                    <p:cNvPr id="33" name="Rectangle 32"/>
                    <p:cNvSpPr/>
                    <p:nvPr/>
                  </p:nvSpPr>
                  <p:spPr>
                    <a:xfrm>
                      <a:off x="223727" y="3740271"/>
                      <a:ext cx="8896350" cy="17512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4" name="Picture 20" descr="fig_13.png"/>
                    <p:cNvPicPr preferRelativeResize="0">
                      <a:picLocks noChangeAspect="1"/>
                    </p:cNvPicPr>
                    <p:nvPr/>
                  </p:nvPicPr>
                  <p:blipFill>
                    <a:blip r:embed="rId6">
                      <a:extLst>
                        <a:ext uri="{28A0092B-C50C-407E-A947-70E740481C1C}">
                          <a14:useLocalDpi xmlns:a14="http://schemas.microsoft.com/office/drawing/2010/main" val="0"/>
                        </a:ext>
                      </a:extLst>
                    </a:blip>
                    <a:srcRect l="13799" t="87469" r="8049" b="6265"/>
                    <a:stretch>
                      <a:fillRect/>
                    </a:stretch>
                  </p:blipFill>
                  <p:spPr bwMode="auto">
                    <a:xfrm>
                      <a:off x="945815" y="4803728"/>
                      <a:ext cx="6887688" cy="224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grpSp>
              <p:sp>
                <p:nvSpPr>
                  <p:cNvPr id="31" name="Rectangle 30"/>
                  <p:cNvSpPr/>
                  <p:nvPr/>
                </p:nvSpPr>
                <p:spPr>
                  <a:xfrm>
                    <a:off x="6923089" y="5650278"/>
                    <a:ext cx="893762" cy="571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Rectangle 31"/>
                  <p:cNvSpPr/>
                  <p:nvPr/>
                </p:nvSpPr>
                <p:spPr>
                  <a:xfrm>
                    <a:off x="3852864" y="5655041"/>
                    <a:ext cx="893762" cy="571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9" name="Rectangle 28"/>
                <p:cNvSpPr/>
                <p:nvPr/>
              </p:nvSpPr>
              <p:spPr>
                <a:xfrm>
                  <a:off x="3951289" y="5620110"/>
                  <a:ext cx="893762" cy="571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7" name="TextBox 26"/>
              <p:cNvSpPr txBox="1">
                <a:spLocks noChangeArrowheads="1"/>
              </p:cNvSpPr>
              <p:nvPr/>
            </p:nvSpPr>
            <p:spPr bwMode="auto">
              <a:xfrm>
                <a:off x="1866980" y="4176634"/>
                <a:ext cx="54745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400" dirty="0">
                    <a:solidFill>
                      <a:srgbClr val="000000"/>
                    </a:solidFill>
                  </a:rPr>
                  <a:t>Excluded by direct searches at </a:t>
                </a:r>
                <a:r>
                  <a:rPr lang="en-US" sz="2400" dirty="0" smtClean="0">
                    <a:solidFill>
                      <a:srgbClr val="000000"/>
                    </a:solidFill>
                  </a:rPr>
                  <a:t>95%CL</a:t>
                </a:r>
                <a:endParaRPr lang="en-US" sz="2400" dirty="0">
                  <a:solidFill>
                    <a:srgbClr val="000000"/>
                  </a:solidFill>
                </a:endParaRPr>
              </a:p>
            </p:txBody>
          </p:sp>
        </p:grpSp>
        <p:sp>
          <p:nvSpPr>
            <p:cNvPr id="25" name="Rectangle 24"/>
            <p:cNvSpPr/>
            <p:nvPr/>
          </p:nvSpPr>
          <p:spPr bwMode="auto">
            <a:xfrm>
              <a:off x="1035050" y="4654550"/>
              <a:ext cx="7051675" cy="603250"/>
            </a:xfrm>
            <a:prstGeom prst="rect">
              <a:avLst/>
            </a:prstGeom>
            <a:solidFill>
              <a:srgbClr val="FFFF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5" name="Rectangle 34"/>
          <p:cNvSpPr/>
          <p:nvPr/>
        </p:nvSpPr>
        <p:spPr>
          <a:xfrm>
            <a:off x="1095375" y="5138816"/>
            <a:ext cx="534988" cy="5715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smtClean="0">
                <a:solidFill>
                  <a:srgbClr val="000000"/>
                </a:solidFill>
              </a:rPr>
              <a:t>LEP</a:t>
            </a:r>
            <a:endParaRPr lang="en-US" sz="1400" dirty="0">
              <a:solidFill>
                <a:srgbClr val="000000"/>
              </a:solidFill>
            </a:endParaRPr>
          </a:p>
        </p:txBody>
      </p:sp>
      <p:sp>
        <p:nvSpPr>
          <p:cNvPr id="36" name="Rectangle 35"/>
          <p:cNvSpPr/>
          <p:nvPr/>
        </p:nvSpPr>
        <p:spPr>
          <a:xfrm>
            <a:off x="2435225" y="5138816"/>
            <a:ext cx="5675313" cy="5715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rgbClr val="000000"/>
                </a:solidFill>
              </a:rPr>
              <a:t>LHC</a:t>
            </a:r>
          </a:p>
        </p:txBody>
      </p:sp>
      <p:grpSp>
        <p:nvGrpSpPr>
          <p:cNvPr id="37" name="Group 36"/>
          <p:cNvGrpSpPr>
            <a:grpSpLocks/>
          </p:cNvGrpSpPr>
          <p:nvPr/>
        </p:nvGrpSpPr>
        <p:grpSpPr bwMode="auto">
          <a:xfrm>
            <a:off x="1095375" y="5145166"/>
            <a:ext cx="2476860" cy="573088"/>
            <a:chOff x="1148718" y="3905957"/>
            <a:chExt cx="2477779" cy="806669"/>
          </a:xfrm>
        </p:grpSpPr>
        <p:grpSp>
          <p:nvGrpSpPr>
            <p:cNvPr id="38" name="Group 37"/>
            <p:cNvGrpSpPr/>
            <p:nvPr/>
          </p:nvGrpSpPr>
          <p:grpSpPr>
            <a:xfrm>
              <a:off x="1148718" y="3905957"/>
              <a:ext cx="2238703" cy="806669"/>
              <a:chOff x="1592317" y="4611414"/>
              <a:chExt cx="2238703" cy="806669"/>
            </a:xfrm>
            <a:solidFill>
              <a:srgbClr val="FFFF00"/>
            </a:solidFill>
          </p:grpSpPr>
          <p:sp>
            <p:nvSpPr>
              <p:cNvPr id="40" name="Rectangle 39"/>
              <p:cNvSpPr/>
              <p:nvPr/>
            </p:nvSpPr>
            <p:spPr>
              <a:xfrm>
                <a:off x="1592317" y="4614041"/>
                <a:ext cx="378374" cy="8040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sp>
            <p:nvSpPr>
              <p:cNvPr id="41" name="Rectangle 40"/>
              <p:cNvSpPr/>
              <p:nvPr/>
            </p:nvSpPr>
            <p:spPr>
              <a:xfrm>
                <a:off x="3337033" y="4611414"/>
                <a:ext cx="493987" cy="8040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39" name="TextBox 45"/>
            <p:cNvSpPr txBox="1">
              <a:spLocks noChangeArrowheads="1"/>
            </p:cNvSpPr>
            <p:nvPr/>
          </p:nvSpPr>
          <p:spPr bwMode="auto">
            <a:xfrm>
              <a:off x="2654717" y="4133441"/>
              <a:ext cx="971780" cy="47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600" dirty="0" err="1">
                  <a:solidFill>
                    <a:srgbClr val="000000"/>
                  </a:solidFill>
                </a:rPr>
                <a:t>Tevatron</a:t>
              </a:r>
              <a:endParaRPr lang="en-US" sz="1600" dirty="0">
                <a:solidFill>
                  <a:srgbClr val="000000"/>
                </a:solidFill>
              </a:endParaRPr>
            </a:p>
          </p:txBody>
        </p:sp>
      </p:grpSp>
      <p:grpSp>
        <p:nvGrpSpPr>
          <p:cNvPr id="42" name="Group 41"/>
          <p:cNvGrpSpPr/>
          <p:nvPr/>
        </p:nvGrpSpPr>
        <p:grpSpPr>
          <a:xfrm>
            <a:off x="533400" y="5791200"/>
            <a:ext cx="6750566" cy="990600"/>
            <a:chOff x="495300" y="5319634"/>
            <a:chExt cx="6750566" cy="990600"/>
          </a:xfrm>
        </p:grpSpPr>
        <p:sp>
          <p:nvSpPr>
            <p:cNvPr id="43" name="TextBox 4"/>
            <p:cNvSpPr txBox="1">
              <a:spLocks noChangeArrowheads="1"/>
            </p:cNvSpPr>
            <p:nvPr/>
          </p:nvSpPr>
          <p:spPr bwMode="auto">
            <a:xfrm>
              <a:off x="495300" y="5910124"/>
              <a:ext cx="67505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dirty="0" smtClean="0">
                  <a:solidFill>
                    <a:srgbClr val="FFFFFF"/>
                  </a:solidFill>
                </a:rPr>
                <a:t>Consistent with expectation from precision measurements</a:t>
              </a:r>
              <a:endParaRPr lang="en-US" sz="2000" dirty="0">
                <a:solidFill>
                  <a:srgbClr val="FFFFFF"/>
                </a:solidFill>
                <a:sym typeface="Wingdings" pitchFamily="2" charset="2"/>
              </a:endParaRPr>
            </a:p>
          </p:txBody>
        </p:sp>
        <p:sp>
          <p:nvSpPr>
            <p:cNvPr id="44" name="Up Arrow 43"/>
            <p:cNvSpPr/>
            <p:nvPr/>
          </p:nvSpPr>
          <p:spPr bwMode="auto">
            <a:xfrm>
              <a:off x="1828880" y="5319634"/>
              <a:ext cx="419020" cy="622181"/>
            </a:xfrm>
            <a:prstGeom prst="upArrow">
              <a:avLst/>
            </a:prstGeom>
            <a:solidFill>
              <a:srgbClr val="FFFF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grpSp>
      <p:sp>
        <p:nvSpPr>
          <p:cNvPr id="4" name="TextBox 3"/>
          <p:cNvSpPr txBox="1"/>
          <p:nvPr/>
        </p:nvSpPr>
        <p:spPr>
          <a:xfrm>
            <a:off x="2362200" y="5848528"/>
            <a:ext cx="4591050" cy="461665"/>
          </a:xfrm>
          <a:prstGeom prst="rect">
            <a:avLst/>
          </a:prstGeom>
          <a:noFill/>
        </p:spPr>
        <p:txBody>
          <a:bodyPr wrap="square" rtlCol="0">
            <a:spAutoFit/>
          </a:bodyPr>
          <a:lstStyle/>
          <a:p>
            <a:pPr algn="ctr" eaLnBrk="1" hangingPunct="1"/>
            <a:r>
              <a:rPr lang="en-US" dirty="0">
                <a:solidFill>
                  <a:srgbClr val="000000"/>
                </a:solidFill>
              </a:rPr>
              <a:t>Higgs Mass [</a:t>
            </a:r>
            <a:r>
              <a:rPr lang="en-US" dirty="0" err="1">
                <a:solidFill>
                  <a:srgbClr val="000000"/>
                </a:solidFill>
              </a:rPr>
              <a:t>GeV</a:t>
            </a:r>
            <a:r>
              <a:rPr lang="en-US" dirty="0">
                <a:solidFill>
                  <a:srgbClr val="000000"/>
                </a:solidFill>
              </a:rPr>
              <a:t>/c</a:t>
            </a:r>
            <a:r>
              <a:rPr lang="en-US" baseline="30000" dirty="0">
                <a:solidFill>
                  <a:srgbClr val="000000"/>
                </a:solidFill>
              </a:rPr>
              <a:t>2</a:t>
            </a:r>
            <a:r>
              <a:rPr lang="en-US" dirty="0">
                <a:solidFill>
                  <a:srgbClr val="000000"/>
                </a:solidFill>
              </a:rPr>
              <a:t>]</a:t>
            </a:r>
          </a:p>
        </p:txBody>
      </p:sp>
    </p:spTree>
    <p:custDataLst>
      <p:tags r:id="rId1"/>
    </p:custDataLst>
    <p:extLst>
      <p:ext uri="{BB962C8B-B14F-4D97-AF65-F5344CB8AC3E}">
        <p14:creationId xmlns:p14="http://schemas.microsoft.com/office/powerpoint/2010/main" val="209042325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4|0.8|3.1|0.7|0.5"/>
</p:tagLst>
</file>

<file path=ppt/tags/tag2.xml><?xml version="1.0" encoding="utf-8"?>
<p:tagLst xmlns:a="http://schemas.openxmlformats.org/drawingml/2006/main" xmlns:r="http://schemas.openxmlformats.org/officeDocument/2006/relationships" xmlns:p="http://schemas.openxmlformats.org/presentationml/2006/main">
  <p:tag name="TIMING" val="|10.7|13.2|18.2|1.2"/>
</p:tagLst>
</file>

<file path=ppt/tags/tag3.xml><?xml version="1.0" encoding="utf-8"?>
<p:tagLst xmlns:a="http://schemas.openxmlformats.org/drawingml/2006/main" xmlns:r="http://schemas.openxmlformats.org/officeDocument/2006/relationships" xmlns:p="http://schemas.openxmlformats.org/presentationml/2006/main">
  <p:tag name="TIMING" val="|2|5.8|19.9"/>
</p:tagLst>
</file>

<file path=ppt/tags/tag4.xml><?xml version="1.0" encoding="utf-8"?>
<p:tagLst xmlns:a="http://schemas.openxmlformats.org/drawingml/2006/main" xmlns:r="http://schemas.openxmlformats.org/officeDocument/2006/relationships" xmlns:p="http://schemas.openxmlformats.org/presentationml/2006/main">
  <p:tag name="TIMING" val="|2|5.8|19.9"/>
</p:tagLst>
</file>

<file path=ppt/tags/tag5.xml><?xml version="1.0" encoding="utf-8"?>
<p:tagLst xmlns:a="http://schemas.openxmlformats.org/drawingml/2006/main" xmlns:r="http://schemas.openxmlformats.org/officeDocument/2006/relationships" xmlns:p="http://schemas.openxmlformats.org/presentationml/2006/main">
  <p:tag name="TIMING" val="|42.4|3.1|17.5|6.2|8.2"/>
</p:tagLst>
</file>

<file path=ppt/theme/theme1.xml><?xml version="1.0" encoding="utf-8"?>
<a:theme xmlns:a="http://schemas.openxmlformats.org/drawingml/2006/main" name="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Designs\Factory.pot</Template>
  <TotalTime>71353</TotalTime>
  <Words>4462</Words>
  <Application>Microsoft Office PowerPoint</Application>
  <PresentationFormat>On-screen Show (4:3)</PresentationFormat>
  <Paragraphs>621</Paragraphs>
  <Slides>62</Slides>
  <Notes>5</Notes>
  <HiddenSlides>0</HiddenSlides>
  <MMClips>1</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Factory</vt:lpstr>
      <vt:lpstr>From Intensity Frontier to Energy Frontier</vt:lpstr>
      <vt:lpstr>PowerPoint Presentation</vt:lpstr>
      <vt:lpstr>Why This Talk, at this Workshop, and Why Me?</vt:lpstr>
      <vt:lpstr>PowerPoint Presentation</vt:lpstr>
      <vt:lpstr>The State of Knowledge</vt:lpstr>
      <vt:lpstr>Frontiers of Particle Physics (or, how we explain what we do to Congress)</vt:lpstr>
      <vt:lpstr>The Big Questions in Particle Physics</vt:lpstr>
      <vt:lpstr>Frontiers of Particle Physics</vt:lpstr>
      <vt:lpstr>PowerPoint Presentation</vt:lpstr>
      <vt:lpstr>What about Supersymmetry?</vt:lpstr>
      <vt:lpstr>What About Neutrinos?</vt:lpstr>
      <vt:lpstr>Neutrinos: What are they telling us?</vt:lpstr>
      <vt:lpstr>Recently: sin22q13 measured (March 2012)</vt:lpstr>
      <vt:lpstr>PowerPoint Presentation</vt:lpstr>
      <vt:lpstr>Where is Accelerator-Based HEP Going?</vt:lpstr>
      <vt:lpstr>Intensity Frontier of Particle Physics</vt:lpstr>
      <vt:lpstr>PowerPoint Presentation</vt:lpstr>
      <vt:lpstr>Intensity Frontier: Precision and Rare Processes</vt:lpstr>
      <vt:lpstr>Intensity Frontier: Precision and Rare Processes</vt:lpstr>
      <vt:lpstr>Intensity Frontier Accelerators</vt:lpstr>
      <vt:lpstr>Project X Mission Elements</vt:lpstr>
      <vt:lpstr>PowerPoint Presentation</vt:lpstr>
      <vt:lpstr>The Beam Power Landscape: Existing</vt:lpstr>
      <vt:lpstr>PowerPoint Presentation</vt:lpstr>
      <vt:lpstr>PowerPoint Presentation</vt:lpstr>
      <vt:lpstr>What about the Energy Frontier?</vt:lpstr>
      <vt:lpstr>PowerPoint Presentation</vt:lpstr>
      <vt:lpstr>Requirements and Challenges for High Power Hadron Accelerators</vt:lpstr>
      <vt:lpstr>Timeline of Key Developments in High Intensity</vt:lpstr>
      <vt:lpstr>Creating a Beam: Sources and Injectors</vt:lpstr>
      <vt:lpstr>Acceleration in Intensity Frontier Accelerators</vt:lpstr>
      <vt:lpstr>Charge-Exchange Injection and Stripping</vt:lpstr>
      <vt:lpstr>High Intensity Beam Dynamics</vt:lpstr>
      <vt:lpstr>Extracting High Power Beams</vt:lpstr>
      <vt:lpstr>PowerPoint Presentation</vt:lpstr>
      <vt:lpstr>PowerPoint Presentation</vt:lpstr>
      <vt:lpstr>PowerPoint Presentation</vt:lpstr>
      <vt:lpstr>Muon Collider Schematic</vt:lpstr>
      <vt:lpstr>A Muon Collider Has Many Challenging Ingredients</vt:lpstr>
      <vt:lpstr>PowerPoint Presentation</vt:lpstr>
      <vt:lpstr>A Muon Collider Has Many Challenging Ingredients</vt:lpstr>
      <vt:lpstr>A Muon Collider Has Many Challenging Ingredients</vt:lpstr>
      <vt:lpstr>Ionization Cooling Concepts</vt:lpstr>
      <vt:lpstr>Ionization Cooling Concepts</vt:lpstr>
      <vt:lpstr>Other Forces are at Work! </vt:lpstr>
      <vt:lpstr>Summary</vt:lpstr>
      <vt:lpstr>We Want You!</vt:lpstr>
      <vt:lpstr>Approaches to High Beam Power</vt:lpstr>
      <vt:lpstr>A Zoo of RF Structures for β &lt; 1 Acceleration </vt:lpstr>
      <vt:lpstr>Linac Architecture Design Choices</vt:lpstr>
      <vt:lpstr>State of the Art in Halo/Emittance Growth Measurement and Simulation</vt:lpstr>
      <vt:lpstr>PowerPoint Presentation</vt:lpstr>
      <vt:lpstr>Technical Challenges: Target Systems</vt:lpstr>
      <vt:lpstr>Grand Challenges in Accelerator Science</vt:lpstr>
      <vt:lpstr>Grand Challenges in Accelerator Science</vt:lpstr>
      <vt:lpstr>Grand Challenges in Accelerator Science</vt:lpstr>
      <vt:lpstr>Grand Challenges in Accelerator Science</vt:lpstr>
      <vt:lpstr>Grand Challenges in Accelerator Science</vt:lpstr>
      <vt:lpstr>High Power Proton Accelerators: Some History</vt:lpstr>
      <vt:lpstr>Project X Reference Design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Important communication talk</dc:title>
  <dc:creator>Stuart D. Henderson x4666 15594N</dc:creator>
  <cp:lastModifiedBy>aac2012</cp:lastModifiedBy>
  <cp:revision>1040</cp:revision>
  <cp:lastPrinted>2011-03-30T21:22:54Z</cp:lastPrinted>
  <dcterms:created xsi:type="dcterms:W3CDTF">2008-08-01T20:03:26Z</dcterms:created>
  <dcterms:modified xsi:type="dcterms:W3CDTF">2012-06-11T15:06:14Z</dcterms:modified>
</cp:coreProperties>
</file>